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56" r:id="rId2"/>
    <p:sldId id="272" r:id="rId3"/>
    <p:sldId id="271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57" r:id="rId18"/>
    <p:sldId id="259" r:id="rId19"/>
    <p:sldId id="258" r:id="rId20"/>
    <p:sldId id="286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68393-94ED-4BEB-8149-4976358BB2B8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99BB1-8DB4-4257-AB58-D2B33212DD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99BB1-8DB4-4257-AB58-D2B33212DD4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99BB1-8DB4-4257-AB58-D2B33212DD4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Times New Roman" pitchFamily="18" charset="0"/>
                <a:cs typeface="Times New Roman" pitchFamily="18" charset="0"/>
              </a:defRPr>
            </a:lvl1pPr>
            <a:lvl2pPr>
              <a:defRPr sz="2000">
                <a:latin typeface="Times New Roman" pitchFamily="18" charset="0"/>
                <a:cs typeface="Times New Roman" pitchFamily="18" charset="0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C38C4-78BC-4D6D-AF0B-A78AA5E32367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DFE31-CEA6-48F7-AEEE-9394273B5C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Дијететски суплементи и могуће интеракције лек – дијететски суплемент и лек – храна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752600"/>
          </a:xfrm>
        </p:spPr>
        <p:txBody>
          <a:bodyPr>
            <a:normAutofit/>
          </a:bodyPr>
          <a:lstStyle/>
          <a:p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03648" y="332656"/>
            <a:ext cx="5904656" cy="1080120"/>
            <a:chOff x="1187624" y="260648"/>
            <a:chExt cx="5904656" cy="1080120"/>
          </a:xfrm>
        </p:grpSpPr>
        <p:pic>
          <p:nvPicPr>
            <p:cNvPr id="4" name="Picture 3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707904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/>
          <a:lstStyle/>
          <a:p>
            <a:r>
              <a:rPr lang="sr-Cyrl-RS" dirty="0" smtClean="0"/>
              <a:t>Бели лук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endParaRPr lang="sr-Latn-RS" dirty="0" smtClean="0"/>
          </a:p>
          <a:p>
            <a:r>
              <a:rPr lang="sr-Cyrl-CS" dirty="0" smtClean="0"/>
              <a:t>Бели лук</a:t>
            </a:r>
            <a:r>
              <a:rPr lang="sr-Cyrl-CS" i="1" dirty="0" smtClean="0"/>
              <a:t> (Allium sativum) </a:t>
            </a:r>
            <a:r>
              <a:rPr lang="sr-Cyrl-CS" dirty="0" smtClean="0"/>
              <a:t>се користи у лечењу инфекција, хиперлипидемије, хипертензије као и код других кардиоваскуларних поремећаја. У ове сврхе се користи због својих антимикробних особина, способности повећања имунитета, снижења нивоа холестерола као и антихипертензивног ефекта. </a:t>
            </a:r>
          </a:p>
          <a:p>
            <a:r>
              <a:rPr lang="sr-Cyrl-CS" dirty="0" smtClean="0"/>
              <a:t>Познато је да бели лук ефикасно доводи до инхибиције агрегације тромбоцита.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143000"/>
          </a:xfrm>
        </p:spPr>
        <p:txBody>
          <a:bodyPr/>
          <a:lstStyle/>
          <a:p>
            <a:r>
              <a:rPr lang="sr-Cyrl-RS" dirty="0" smtClean="0"/>
              <a:t>Бели лук</a:t>
            </a:r>
            <a:r>
              <a:rPr lang="sr-Latn-RS" dirty="0" smtClean="0"/>
              <a:t> - </a:t>
            </a:r>
            <a:r>
              <a:rPr lang="sr-Cyrl-RS" dirty="0" smtClean="0"/>
              <a:t>Интеракције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1560" y="2564904"/>
          <a:ext cx="8229600" cy="395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Резултат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интеракције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Антиагрегациони лекови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Повећан ризик од крварења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Парацетамол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Промена фармакокинетике лека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НСАИЛ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Хеморагијске компликације и повећан ризик од гастроинтестиналних крварења 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Кортикостероиди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Хеморагијске компликације и повећан ризик од гастроинтестиналних крварења </a:t>
                      </a:r>
                      <a:endParaRPr lang="en-US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Лоперамид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Хипогликемија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sr-Cyrl-R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Инхибитор</a:t>
                      </a:r>
                      <a:r>
                        <a:rPr kumimoji="0" lang="sr-Latn-R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ХИВ</a:t>
                      </a:r>
                      <a:r>
                        <a:rPr kumimoji="0" lang="sr-Latn-RS" sz="18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kumimoji="0" lang="sr-Cyrl-R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протеазе</a:t>
                      </a:r>
                      <a:r>
                        <a:rPr kumimoji="0" lang="sr-Latn-R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са</a:t>
                      </a:r>
                      <a:r>
                        <a:rPr kumimoji="0" lang="sr-Cyrl-R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квин</a:t>
                      </a: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авир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Смањена концентрација лека у крви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7" name="Picture 6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700" dirty="0" smtClean="0"/>
              <a:t>Ехинацеа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endParaRPr lang="sr-Latn-RS" i="1" dirty="0" smtClean="0"/>
          </a:p>
          <a:p>
            <a:r>
              <a:rPr lang="sr-Cyrl-CS" i="1" dirty="0" smtClean="0"/>
              <a:t>Echinacea angustifolia, Echinacea pallida, Echinacea purpura</a:t>
            </a:r>
            <a:r>
              <a:rPr lang="sr-Cyrl-CS" dirty="0" smtClean="0"/>
              <a:t>. </a:t>
            </a:r>
          </a:p>
          <a:p>
            <a:r>
              <a:rPr lang="sr-Cyrl-CS" dirty="0" smtClean="0"/>
              <a:t>Сматра се да стимулише имуни систем и превенира инфекције. У складу с тим најчешће се користи у лечењу грипа и прехладе.</a:t>
            </a:r>
          </a:p>
          <a:p>
            <a:r>
              <a:rPr lang="sr-Cyrl-CS" dirty="0" smtClean="0"/>
              <a:t>Флавоноиди из ехинацее могу да инхибирају или пак да редукују ензиме цитохром П450.</a:t>
            </a:r>
            <a:endParaRPr lang="sr-Cyrl-CS" baseline="30000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869160"/>
            <a:ext cx="78488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2D050"/>
              </a:buClr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Истовремена употреба са соком од грејпфрута може додатно да инхибира ЦИП 3А4, значајно повећава токсичност лекова који се метаболишу овим изоензимом. 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47664" y="260648"/>
            <a:ext cx="5904656" cy="1080120"/>
            <a:chOff x="1187624" y="260648"/>
            <a:chExt cx="5904656" cy="1080120"/>
          </a:xfrm>
        </p:grpSpPr>
        <p:pic>
          <p:nvPicPr>
            <p:cNvPr id="7" name="Picture 6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1143000"/>
          </a:xfrm>
        </p:spPr>
        <p:txBody>
          <a:bodyPr/>
          <a:lstStyle/>
          <a:p>
            <a:r>
              <a:rPr lang="sr-Cyrl-RS" dirty="0" smtClean="0"/>
              <a:t>Ехинацеа - Интеракције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1560" y="2636912"/>
          <a:ext cx="8229600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Резултат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интеракције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Алпразолам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Блокатори калцијумових канала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Инхибитори протеазе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Може доћи до повећања серумске концентрације лека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Статини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Фибрати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Амјодарон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C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Ниацин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Повећан ризи од настанка хепатотоксичности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0771" marR="100771" anchor="ctr" anchorCtr="1"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7" name="Picture 6" descr="slika fakulteta.jpg"/>
            <p:cNvPicPr>
              <a:picLocks noChangeAspect="1"/>
            </p:cNvPicPr>
            <p:nvPr/>
          </p:nvPicPr>
          <p:blipFill>
            <a:blip r:embed="rId3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7467600" cy="1143000"/>
          </a:xfrm>
        </p:spPr>
        <p:txBody>
          <a:bodyPr/>
          <a:lstStyle/>
          <a:p>
            <a:r>
              <a:rPr lang="sr-Cyrl-RS" dirty="0" smtClean="0"/>
              <a:t>Алоја - Интеракције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138499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dirty="0" smtClean="0"/>
              <a:t>Алоја</a:t>
            </a:r>
            <a:r>
              <a:rPr lang="sr-Latn-CS" dirty="0" smtClean="0"/>
              <a:t> </a:t>
            </a:r>
            <a:r>
              <a:rPr lang="en-US" dirty="0" smtClean="0"/>
              <a:t>(Aloe Barb</a:t>
            </a:r>
            <a:r>
              <a:rPr lang="sr-Cyrl-RS" dirty="0" smtClean="0"/>
              <a:t>а</a:t>
            </a:r>
            <a:r>
              <a:rPr lang="en-US" dirty="0" err="1" smtClean="0"/>
              <a:t>densi</a:t>
            </a:r>
            <a:r>
              <a:rPr lang="sr-Cyrl-RS" dirty="0" smtClean="0"/>
              <a:t>с</a:t>
            </a:r>
            <a:r>
              <a:rPr lang="en-US" dirty="0" smtClean="0"/>
              <a:t> </a:t>
            </a:r>
            <a:r>
              <a:rPr lang="sr-Latn-RS" dirty="0" smtClean="0"/>
              <a:t>Mi</a:t>
            </a:r>
            <a:r>
              <a:rPr lang="en-US" dirty="0" err="1" smtClean="0"/>
              <a:t>ler</a:t>
            </a:r>
            <a:r>
              <a:rPr lang="sr-Latn-RS" dirty="0" smtClean="0"/>
              <a:t>) </a:t>
            </a:r>
            <a:r>
              <a:rPr lang="sr-Cyrl-RS" dirty="0" smtClean="0"/>
              <a:t>се користи у виду сока за </a:t>
            </a:r>
            <a:r>
              <a:rPr lang="sr-Latn-RS" i="1" dirty="0" smtClean="0"/>
              <a:t>per os</a:t>
            </a:r>
            <a:r>
              <a:rPr lang="sr-Latn-RS" dirty="0" smtClean="0"/>
              <a:t> </a:t>
            </a:r>
            <a:r>
              <a:rPr lang="sr-Cyrl-RS" dirty="0" smtClean="0"/>
              <a:t>примену </a:t>
            </a:r>
            <a:r>
              <a:rPr lang="sr-Latn-CS" dirty="0" smtClean="0"/>
              <a:t>(2 × 15 </a:t>
            </a:r>
            <a:r>
              <a:rPr lang="sr-Cyrl-RS" dirty="0" smtClean="0"/>
              <a:t>мл</a:t>
            </a:r>
            <a:r>
              <a:rPr lang="sr-Latn-CS" dirty="0" smtClean="0"/>
              <a:t>/</a:t>
            </a:r>
            <a:r>
              <a:rPr lang="sr-Cyrl-RS" dirty="0" smtClean="0"/>
              <a:t>дан</a:t>
            </a:r>
            <a:r>
              <a:rPr lang="sr-Latn-CS" dirty="0" smtClean="0"/>
              <a:t>, </a:t>
            </a:r>
            <a:r>
              <a:rPr lang="sr-Cyrl-RS" dirty="0" smtClean="0"/>
              <a:t>ујутру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увече</a:t>
            </a:r>
            <a:r>
              <a:rPr lang="sr-Latn-CS" dirty="0" smtClean="0"/>
              <a:t>)</a:t>
            </a:r>
            <a:r>
              <a:rPr lang="sr-Latn-RS" dirty="0" smtClean="0"/>
              <a:t> </a:t>
            </a:r>
            <a:r>
              <a:rPr lang="sr-Cyrl-RS" dirty="0" smtClean="0"/>
              <a:t>у терпаији дијабетеса, грипа, инфламаторних обољења, као лаксатив. </a:t>
            </a:r>
            <a:r>
              <a:rPr lang="sr-Latn-CS" dirty="0" smtClean="0"/>
              <a:t> </a:t>
            </a:r>
            <a:endParaRPr lang="sr-Cyrl-RS" dirty="0" smtClean="0"/>
          </a:p>
          <a:p>
            <a:pPr>
              <a:defRPr/>
            </a:pPr>
            <a:endParaRPr lang="sr-Cyrl-RS" dirty="0" smtClean="0">
              <a:latin typeface="+mj-lt"/>
            </a:endParaRPr>
          </a:p>
          <a:p>
            <a:pPr>
              <a:defRPr/>
            </a:pPr>
            <a:endParaRPr lang="sr-Cyrl-RS" dirty="0" smtClean="0">
              <a:latin typeface="+mj-lt"/>
            </a:endParaRPr>
          </a:p>
          <a:p>
            <a:pPr>
              <a:defRPr/>
            </a:pPr>
            <a:endParaRPr lang="sr-Cyrl-RS" dirty="0" smtClean="0">
              <a:latin typeface="+mj-lt"/>
            </a:endParaRPr>
          </a:p>
          <a:p>
            <a:pPr>
              <a:defRPr/>
            </a:pPr>
            <a:endParaRPr lang="sr-Cyrl-RS" dirty="0" smtClean="0">
              <a:latin typeface="+mj-lt"/>
            </a:endParaRPr>
          </a:p>
          <a:p>
            <a:pPr>
              <a:defRPr/>
            </a:pPr>
            <a:endParaRPr lang="sr-Cyrl-RS" dirty="0" smtClean="0">
              <a:latin typeface="+mj-lt"/>
            </a:endParaRPr>
          </a:p>
          <a:p>
            <a:pPr>
              <a:defRPr/>
            </a:pPr>
            <a:endParaRPr lang="sr-Latn-CS" dirty="0" smtClean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1520" y="3987800"/>
          <a:ext cx="7992888" cy="2870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96444"/>
                <a:gridCol w="399644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Резултат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интеракције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Глибенкламид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Појачава</a:t>
                      </a:r>
                      <a:r>
                        <a:rPr kumimoji="0" lang="sr-Latn-C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хипогликемијске</a:t>
                      </a:r>
                      <a:r>
                        <a:rPr kumimoji="0" lang="sr-Latn-C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ефекте</a:t>
                      </a:r>
                      <a:r>
                        <a:rPr kumimoji="0" lang="sr-Latn-C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Кардиотонични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гликозиди</a:t>
                      </a:r>
                    </a:p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Антиаритмици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Појачава њихове ефекте, услед појачаног губитка калијума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Кардиотонични</a:t>
                      </a:r>
                      <a:r>
                        <a:rPr kumimoji="0" lang="sr-Cyrl-RS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гликозиди</a:t>
                      </a:r>
                    </a:p>
                    <a:p>
                      <a:pPr algn="ctr"/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Антиаритмици</a:t>
                      </a:r>
                    </a:p>
                    <a:p>
                      <a:pPr algn="ctr"/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 комбинацији са </a:t>
                      </a:r>
                    </a:p>
                    <a:p>
                      <a:pPr algn="ctr"/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Тиазидним</a:t>
                      </a:r>
                      <a:r>
                        <a:rPr kumimoji="0" lang="sr-Latn-C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диуретицима</a:t>
                      </a:r>
                      <a:r>
                        <a:rPr kumimoji="0" lang="sr-Latn-C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kumimoji="0" lang="sr-Latn-C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r>
                        <a:rPr kumimoji="0" lang="sr-Latn-C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кортикостероидима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Додатно се појачавају њихови ефекти, услед појачаног губитка калијума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7" name="Picture 6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sr-Cyrl-RS" dirty="0" smtClean="0"/>
              <a:t>Закључци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7859216" cy="465313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dirty="0" smtClean="0"/>
              <a:t>Ово</a:t>
            </a:r>
            <a:r>
              <a:rPr lang="sr-Latn-CS" dirty="0" smtClean="0"/>
              <a:t> </a:t>
            </a:r>
            <a:r>
              <a:rPr lang="sr-Cyrl-RS" dirty="0" smtClean="0"/>
              <a:t>је</a:t>
            </a:r>
            <a:r>
              <a:rPr lang="sr-Latn-CS" dirty="0" smtClean="0"/>
              <a:t> </a:t>
            </a:r>
            <a:r>
              <a:rPr lang="sr-Cyrl-RS" dirty="0" smtClean="0"/>
              <a:t>један</a:t>
            </a:r>
            <a:r>
              <a:rPr lang="sr-Latn-CS" dirty="0" smtClean="0"/>
              <a:t> </a:t>
            </a:r>
            <a:r>
              <a:rPr lang="sr-Cyrl-RS" dirty="0" smtClean="0"/>
              <a:t>кратки</a:t>
            </a:r>
            <a:r>
              <a:rPr lang="sr-Latn-CS" dirty="0" smtClean="0"/>
              <a:t> </a:t>
            </a:r>
            <a:r>
              <a:rPr lang="sr-Cyrl-RS" dirty="0" smtClean="0"/>
              <a:t>преглед</a:t>
            </a:r>
            <a:r>
              <a:rPr lang="sr-Latn-CS" dirty="0" smtClean="0"/>
              <a:t> </a:t>
            </a:r>
            <a:r>
              <a:rPr lang="sr-Cyrl-RS" dirty="0" smtClean="0"/>
              <a:t>најкоришћенијих биљних препарата, примера има још много. </a:t>
            </a:r>
          </a:p>
          <a:p>
            <a:pPr>
              <a:defRPr/>
            </a:pPr>
            <a:r>
              <a:rPr lang="sr-Cyrl-RS" dirty="0" smtClean="0"/>
              <a:t>Да ли су биљни препарати </a:t>
            </a:r>
            <a:r>
              <a:rPr lang="sr-Latn-CS" dirty="0" smtClean="0"/>
              <a:t>(</a:t>
            </a:r>
            <a:r>
              <a:rPr lang="sr-Cyrl-RS" dirty="0" smtClean="0"/>
              <a:t>без</a:t>
            </a:r>
            <a:r>
              <a:rPr lang="sr-Latn-CS" dirty="0" smtClean="0"/>
              <a:t>)</a:t>
            </a:r>
            <a:r>
              <a:rPr lang="sr-Cyrl-RS" dirty="0" smtClean="0"/>
              <a:t>опасни?</a:t>
            </a:r>
            <a:r>
              <a:rPr lang="sr-Latn-CS" dirty="0" smtClean="0"/>
              <a:t> </a:t>
            </a:r>
            <a:endParaRPr lang="sr-Cyrl-RS" dirty="0" smtClean="0"/>
          </a:p>
          <a:p>
            <a:pPr>
              <a:defRPr/>
            </a:pPr>
            <a:r>
              <a:rPr lang="sr-Cyrl-RS" dirty="0" smtClean="0"/>
              <a:t>Као</a:t>
            </a:r>
            <a:r>
              <a:rPr lang="sr-Latn-CS" dirty="0" smtClean="0"/>
              <a:t> </a:t>
            </a:r>
            <a:r>
              <a:rPr lang="sr-Cyrl-RS" dirty="0" smtClean="0"/>
              <a:t>здравствени</a:t>
            </a:r>
            <a:r>
              <a:rPr lang="sr-Latn-CS" dirty="0" smtClean="0"/>
              <a:t> </a:t>
            </a:r>
            <a:r>
              <a:rPr lang="sr-Cyrl-RS" dirty="0" smtClean="0"/>
              <a:t>радници</a:t>
            </a:r>
            <a:r>
              <a:rPr lang="sr-Latn-CS" dirty="0" smtClean="0"/>
              <a:t> </a:t>
            </a:r>
            <a:r>
              <a:rPr lang="sr-Cyrl-RS" dirty="0" smtClean="0"/>
              <a:t>дужни</a:t>
            </a:r>
            <a:r>
              <a:rPr lang="sr-Latn-CS" dirty="0" smtClean="0"/>
              <a:t> </a:t>
            </a:r>
            <a:r>
              <a:rPr lang="sr-Cyrl-RS" dirty="0" smtClean="0"/>
              <a:t>смо</a:t>
            </a:r>
            <a:r>
              <a:rPr lang="sr-Latn-CS" dirty="0" smtClean="0"/>
              <a:t> </a:t>
            </a:r>
            <a:r>
              <a:rPr lang="sr-Cyrl-RS" u="sng" dirty="0" smtClean="0"/>
              <a:t>осигурати</a:t>
            </a:r>
            <a:r>
              <a:rPr lang="sr-Latn-CS" u="sng" dirty="0" smtClean="0"/>
              <a:t> </a:t>
            </a:r>
            <a:r>
              <a:rPr lang="sr-Cyrl-RS" u="sng" dirty="0" smtClean="0"/>
              <a:t>да</a:t>
            </a:r>
            <a:r>
              <a:rPr lang="sr-Latn-CS" u="sng" dirty="0" smtClean="0"/>
              <a:t> </a:t>
            </a:r>
            <a:r>
              <a:rPr lang="sr-Cyrl-RS" u="sng" dirty="0" smtClean="0"/>
              <a:t>пацијент</a:t>
            </a:r>
            <a:r>
              <a:rPr lang="sr-Latn-CS" u="sng" dirty="0" smtClean="0"/>
              <a:t> </a:t>
            </a:r>
            <a:r>
              <a:rPr lang="sr-Cyrl-RS" u="sng" dirty="0" smtClean="0"/>
              <a:t>зна</a:t>
            </a:r>
            <a:r>
              <a:rPr lang="sr-Latn-CS" u="sng" dirty="0" smtClean="0"/>
              <a:t> </a:t>
            </a:r>
            <a:r>
              <a:rPr lang="sr-Cyrl-RS" u="sng" dirty="0" smtClean="0"/>
              <a:t>корист</a:t>
            </a:r>
            <a:r>
              <a:rPr lang="sr-Latn-CS" u="sng" dirty="0" smtClean="0"/>
              <a:t> </a:t>
            </a:r>
            <a:r>
              <a:rPr lang="sr-Cyrl-RS" u="sng" dirty="0" smtClean="0"/>
              <a:t>и</a:t>
            </a:r>
            <a:r>
              <a:rPr lang="sr-Latn-CS" u="sng" dirty="0" smtClean="0"/>
              <a:t> </a:t>
            </a:r>
            <a:r>
              <a:rPr lang="sr-Cyrl-RS" u="sng" dirty="0" smtClean="0"/>
              <a:t>потенцијални</a:t>
            </a:r>
            <a:r>
              <a:rPr lang="sr-Latn-CS" u="sng" dirty="0" smtClean="0"/>
              <a:t> </a:t>
            </a:r>
            <a:r>
              <a:rPr lang="sr-Cyrl-RS" u="sng" dirty="0" smtClean="0"/>
              <a:t>ризик</a:t>
            </a:r>
            <a:r>
              <a:rPr lang="sr-Latn-CS" u="sng" dirty="0" smtClean="0"/>
              <a:t> </a:t>
            </a:r>
            <a:r>
              <a:rPr lang="sr-Cyrl-RS" dirty="0" smtClean="0"/>
              <a:t>комбиновања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коришћења</a:t>
            </a:r>
            <a:r>
              <a:rPr lang="sr-Latn-CS" dirty="0" smtClean="0"/>
              <a:t> </a:t>
            </a:r>
            <a:r>
              <a:rPr lang="sr-Cyrl-RS" dirty="0" smtClean="0"/>
              <a:t>биљних</a:t>
            </a:r>
            <a:r>
              <a:rPr lang="sr-Latn-CS" dirty="0" smtClean="0"/>
              <a:t> </a:t>
            </a:r>
            <a:r>
              <a:rPr lang="sr-Cyrl-RS" dirty="0" smtClean="0"/>
              <a:t>препарата. Због тога треба </a:t>
            </a:r>
            <a:r>
              <a:rPr lang="sr-Cyrl-RS" u="sng" dirty="0" smtClean="0"/>
              <a:t>охрабривати пацијента</a:t>
            </a:r>
            <a:r>
              <a:rPr lang="sr-Latn-CS" u="sng" dirty="0" smtClean="0"/>
              <a:t> </a:t>
            </a:r>
            <a:r>
              <a:rPr lang="sr-Cyrl-RS" dirty="0" smtClean="0"/>
              <a:t>да</a:t>
            </a:r>
            <a:r>
              <a:rPr lang="sr-Latn-CS" dirty="0" smtClean="0"/>
              <a:t> </a:t>
            </a:r>
            <a:r>
              <a:rPr lang="sr-Cyrl-RS" dirty="0" smtClean="0"/>
              <a:t>нам</a:t>
            </a:r>
            <a:r>
              <a:rPr lang="sr-Latn-CS" dirty="0" smtClean="0"/>
              <a:t> </a:t>
            </a:r>
            <a:r>
              <a:rPr lang="sr-Cyrl-RS" dirty="0" smtClean="0"/>
              <a:t>укаже</a:t>
            </a:r>
            <a:r>
              <a:rPr lang="sr-Latn-CS" dirty="0" smtClean="0"/>
              <a:t> </a:t>
            </a:r>
            <a:r>
              <a:rPr lang="sr-Cyrl-RS" dirty="0" smtClean="0"/>
              <a:t>на</a:t>
            </a:r>
            <a:r>
              <a:rPr lang="sr-Latn-CS" dirty="0" smtClean="0"/>
              <a:t> </a:t>
            </a:r>
            <a:r>
              <a:rPr lang="sr-Cyrl-RS" dirty="0" smtClean="0"/>
              <a:t>све</a:t>
            </a:r>
            <a:r>
              <a:rPr lang="sr-Latn-CS" dirty="0" smtClean="0"/>
              <a:t> </a:t>
            </a:r>
            <a:r>
              <a:rPr lang="sr-Cyrl-RS" dirty="0" smtClean="0"/>
              <a:t>лекове</a:t>
            </a:r>
            <a:r>
              <a:rPr lang="sr-Latn-CS" dirty="0" smtClean="0"/>
              <a:t> </a:t>
            </a:r>
            <a:r>
              <a:rPr lang="sr-Cyrl-RS" dirty="0" smtClean="0"/>
              <a:t>које</a:t>
            </a:r>
            <a:r>
              <a:rPr lang="sr-Latn-CS" dirty="0" smtClean="0"/>
              <a:t> </a:t>
            </a:r>
            <a:r>
              <a:rPr lang="sr-Cyrl-RS" dirty="0" smtClean="0"/>
              <a:t>примењује</a:t>
            </a:r>
            <a:r>
              <a:rPr lang="sr-Latn-CS" dirty="0" smtClean="0"/>
              <a:t>. </a:t>
            </a:r>
          </a:p>
          <a:p>
            <a:pPr>
              <a:defRPr/>
            </a:pPr>
            <a:r>
              <a:rPr lang="sr-Cyrl-RS" dirty="0" smtClean="0"/>
              <a:t>Интеракције</a:t>
            </a:r>
            <a:r>
              <a:rPr lang="sr-Latn-CS" dirty="0" smtClean="0"/>
              <a:t> </a:t>
            </a:r>
            <a:r>
              <a:rPr lang="sr-Cyrl-RS" dirty="0" smtClean="0"/>
              <a:t>између</a:t>
            </a:r>
            <a:r>
              <a:rPr lang="sr-Latn-CS" dirty="0" smtClean="0"/>
              <a:t> </a:t>
            </a:r>
            <a:r>
              <a:rPr lang="sr-Cyrl-RS" dirty="0" smtClean="0"/>
              <a:t>биљних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“</a:t>
            </a:r>
            <a:r>
              <a:rPr lang="sr-Cyrl-RS" dirty="0" smtClean="0"/>
              <a:t>осталих</a:t>
            </a:r>
            <a:r>
              <a:rPr lang="sr-Latn-CS" dirty="0" smtClean="0"/>
              <a:t>” </a:t>
            </a:r>
            <a:r>
              <a:rPr lang="sr-Cyrl-RS" dirty="0" smtClean="0"/>
              <a:t>лекова</a:t>
            </a:r>
            <a:r>
              <a:rPr lang="sr-Latn-CS" dirty="0" smtClean="0"/>
              <a:t> </a:t>
            </a:r>
            <a:r>
              <a:rPr lang="sr-Cyrl-RS" dirty="0" smtClean="0"/>
              <a:t>могу</a:t>
            </a:r>
            <a:r>
              <a:rPr lang="sr-Latn-CS" dirty="0" smtClean="0"/>
              <a:t> </a:t>
            </a:r>
            <a:r>
              <a:rPr lang="sr-Cyrl-RS" dirty="0" smtClean="0"/>
              <a:t>се</a:t>
            </a:r>
            <a:r>
              <a:rPr lang="sr-Latn-CS" dirty="0" smtClean="0"/>
              <a:t> </a:t>
            </a:r>
            <a:r>
              <a:rPr lang="sr-Cyrl-RS" dirty="0" smtClean="0"/>
              <a:t>умањити</a:t>
            </a:r>
            <a:r>
              <a:rPr lang="sr-Latn-CS" dirty="0" smtClean="0"/>
              <a:t> </a:t>
            </a:r>
            <a:r>
              <a:rPr lang="sr-Cyrl-RS" dirty="0" smtClean="0"/>
              <a:t>уколико се </a:t>
            </a:r>
            <a:r>
              <a:rPr lang="sr-Cyrl-RS" u="sng" dirty="0" smtClean="0"/>
              <a:t>користе</a:t>
            </a:r>
            <a:r>
              <a:rPr lang="sr-Latn-CS" u="sng" dirty="0" smtClean="0"/>
              <a:t> </a:t>
            </a:r>
            <a:r>
              <a:rPr lang="sr-Cyrl-RS" u="sng" dirty="0" smtClean="0"/>
              <a:t>у</a:t>
            </a:r>
            <a:r>
              <a:rPr lang="sr-Latn-CS" u="sng" dirty="0" smtClean="0"/>
              <a:t> </a:t>
            </a:r>
            <a:r>
              <a:rPr lang="sr-Cyrl-RS" u="sng" dirty="0" smtClean="0"/>
              <a:t>различито</a:t>
            </a:r>
            <a:r>
              <a:rPr lang="sr-Latn-CS" u="sng" dirty="0" smtClean="0"/>
              <a:t> </a:t>
            </a:r>
            <a:r>
              <a:rPr lang="sr-Cyrl-RS" u="sng" dirty="0" smtClean="0"/>
              <a:t>време</a:t>
            </a:r>
            <a:r>
              <a:rPr lang="sr-Latn-CS" u="sng" dirty="0" smtClean="0"/>
              <a:t> </a:t>
            </a:r>
            <a:r>
              <a:rPr lang="sr-Cyrl-RS" dirty="0" smtClean="0"/>
              <a:t>(у</a:t>
            </a:r>
            <a:r>
              <a:rPr lang="sr-Latn-CS" dirty="0" smtClean="0"/>
              <a:t> </a:t>
            </a:r>
            <a:r>
              <a:rPr lang="sr-Cyrl-RS" dirty="0" smtClean="0"/>
              <a:t>размаку</a:t>
            </a:r>
            <a:r>
              <a:rPr lang="sr-Latn-CS" dirty="0" smtClean="0"/>
              <a:t> </a:t>
            </a:r>
            <a:r>
              <a:rPr lang="sr-Cyrl-RS" dirty="0" smtClean="0"/>
              <a:t>од</a:t>
            </a:r>
            <a:r>
              <a:rPr lang="sr-Latn-CS" dirty="0" smtClean="0"/>
              <a:t> </a:t>
            </a:r>
            <a:r>
              <a:rPr lang="sr-Cyrl-RS" dirty="0" smtClean="0"/>
              <a:t>једног</a:t>
            </a:r>
            <a:r>
              <a:rPr lang="sr-Latn-CS" dirty="0" smtClean="0"/>
              <a:t> </a:t>
            </a:r>
            <a:r>
              <a:rPr lang="sr-Cyrl-RS" dirty="0" smtClean="0"/>
              <a:t>сата</a:t>
            </a:r>
            <a:r>
              <a:rPr lang="sr-Latn-CS" dirty="0" smtClean="0"/>
              <a:t> </a:t>
            </a:r>
            <a:r>
              <a:rPr lang="sr-Cyrl-RS" dirty="0" smtClean="0"/>
              <a:t>да</a:t>
            </a:r>
            <a:r>
              <a:rPr lang="sr-Latn-CS" dirty="0" smtClean="0"/>
              <a:t> </a:t>
            </a:r>
            <a:r>
              <a:rPr lang="sr-Cyrl-RS" dirty="0" smtClean="0"/>
              <a:t>би</a:t>
            </a:r>
            <a:r>
              <a:rPr lang="sr-Latn-CS" dirty="0" smtClean="0"/>
              <a:t> </a:t>
            </a:r>
            <a:r>
              <a:rPr lang="sr-Cyrl-RS" dirty="0" smtClean="0"/>
              <a:t>се</a:t>
            </a:r>
            <a:r>
              <a:rPr lang="sr-Latn-CS" dirty="0" smtClean="0"/>
              <a:t> </a:t>
            </a:r>
            <a:r>
              <a:rPr lang="sr-Cyrl-RS" dirty="0" smtClean="0"/>
              <a:t>избегле</a:t>
            </a:r>
            <a:r>
              <a:rPr lang="sr-Latn-CS" dirty="0" smtClean="0"/>
              <a:t> </a:t>
            </a:r>
            <a:r>
              <a:rPr lang="sr-Cyrl-RS" dirty="0" smtClean="0"/>
              <a:t>интеракције</a:t>
            </a:r>
            <a:r>
              <a:rPr lang="sr-Latn-CS" dirty="0" smtClean="0"/>
              <a:t> </a:t>
            </a:r>
            <a:r>
              <a:rPr lang="sr-Cyrl-RS" dirty="0" smtClean="0"/>
              <a:t>у</a:t>
            </a:r>
            <a:r>
              <a:rPr lang="sr-Latn-CS" dirty="0" smtClean="0"/>
              <a:t> </a:t>
            </a:r>
            <a:r>
              <a:rPr lang="sr-Cyrl-RS" dirty="0" smtClean="0"/>
              <a:t>дигестивном</a:t>
            </a:r>
            <a:r>
              <a:rPr lang="sr-Latn-CS" dirty="0" smtClean="0"/>
              <a:t> </a:t>
            </a:r>
            <a:r>
              <a:rPr lang="sr-Cyrl-RS" dirty="0" smtClean="0"/>
              <a:t>тракту</a:t>
            </a:r>
            <a:r>
              <a:rPr lang="sr-Latn-CS" dirty="0" smtClean="0"/>
              <a:t> </a:t>
            </a:r>
            <a:r>
              <a:rPr lang="sr-Cyrl-RS" dirty="0" smtClean="0"/>
              <a:t>или</a:t>
            </a:r>
            <a:r>
              <a:rPr lang="sr-Latn-CS" dirty="0" smtClean="0"/>
              <a:t> </a:t>
            </a:r>
            <a:r>
              <a:rPr lang="sr-Cyrl-RS" dirty="0" smtClean="0"/>
              <a:t>у</a:t>
            </a:r>
            <a:r>
              <a:rPr lang="sr-Latn-CS" dirty="0" smtClean="0"/>
              <a:t> </a:t>
            </a:r>
            <a:r>
              <a:rPr lang="sr-Cyrl-RS" dirty="0" smtClean="0"/>
              <a:t>размаку</a:t>
            </a:r>
            <a:r>
              <a:rPr lang="sr-Latn-CS" dirty="0" smtClean="0"/>
              <a:t> </a:t>
            </a:r>
            <a:r>
              <a:rPr lang="sr-Cyrl-RS" dirty="0" smtClean="0"/>
              <a:t>од</a:t>
            </a:r>
            <a:r>
              <a:rPr lang="sr-Latn-CS" dirty="0" smtClean="0"/>
              <a:t> </a:t>
            </a:r>
            <a:r>
              <a:rPr lang="sr-Cyrl-RS" dirty="0" smtClean="0"/>
              <a:t>сат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по</a:t>
            </a:r>
            <a:r>
              <a:rPr lang="sr-Latn-CS" dirty="0" smtClean="0"/>
              <a:t> </a:t>
            </a:r>
            <a:r>
              <a:rPr lang="sr-Cyrl-RS" dirty="0" smtClean="0"/>
              <a:t>како</a:t>
            </a:r>
            <a:r>
              <a:rPr lang="sr-Latn-CS" dirty="0" smtClean="0"/>
              <a:t> </a:t>
            </a:r>
            <a:r>
              <a:rPr lang="sr-Cyrl-RS" dirty="0" smtClean="0"/>
              <a:t>би</a:t>
            </a:r>
            <a:r>
              <a:rPr lang="sr-Latn-CS" dirty="0" smtClean="0"/>
              <a:t> </a:t>
            </a:r>
            <a:r>
              <a:rPr lang="sr-Cyrl-RS" dirty="0" smtClean="0"/>
              <a:t>се</a:t>
            </a:r>
            <a:r>
              <a:rPr lang="sr-Latn-CS" dirty="0" smtClean="0"/>
              <a:t> </a:t>
            </a:r>
            <a:r>
              <a:rPr lang="sr-Cyrl-RS" dirty="0" smtClean="0"/>
              <a:t>избегле</a:t>
            </a:r>
            <a:r>
              <a:rPr lang="sr-Latn-CS" dirty="0" smtClean="0"/>
              <a:t> </a:t>
            </a:r>
            <a:r>
              <a:rPr lang="sr-Cyrl-RS" dirty="0" smtClean="0"/>
              <a:t>истовремене</a:t>
            </a:r>
            <a:r>
              <a:rPr lang="sr-Latn-CS" dirty="0" smtClean="0"/>
              <a:t> </a:t>
            </a:r>
            <a:r>
              <a:rPr lang="sr-Cyrl-RS" dirty="0" smtClean="0"/>
              <a:t>максималне</a:t>
            </a:r>
            <a:r>
              <a:rPr lang="sr-Latn-CS" dirty="0" smtClean="0"/>
              <a:t> </a:t>
            </a:r>
            <a:r>
              <a:rPr lang="sr-Cyrl-RS" dirty="0" smtClean="0"/>
              <a:t>концентрације</a:t>
            </a:r>
            <a:r>
              <a:rPr lang="sr-Latn-CS" dirty="0" smtClean="0"/>
              <a:t> </a:t>
            </a:r>
            <a:r>
              <a:rPr lang="sr-Cyrl-RS" dirty="0" smtClean="0"/>
              <a:t>свих</a:t>
            </a:r>
            <a:r>
              <a:rPr lang="sr-Latn-CS" dirty="0" smtClean="0"/>
              <a:t> </a:t>
            </a:r>
            <a:r>
              <a:rPr lang="sr-Cyrl-RS" dirty="0" smtClean="0"/>
              <a:t>лекова)</a:t>
            </a:r>
            <a:r>
              <a:rPr lang="sr-Latn-CS" dirty="0" smtClean="0"/>
              <a:t>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5" name="Picture 4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sr-Cyrl-RS" dirty="0" smtClean="0"/>
              <a:t>Закључци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484984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Увек</a:t>
            </a:r>
            <a:r>
              <a:rPr lang="sr-Latn-CS" dirty="0" smtClean="0"/>
              <a:t> </a:t>
            </a:r>
            <a:r>
              <a:rPr lang="sr-Cyrl-RS" u="sng" dirty="0" smtClean="0"/>
              <a:t>смањити</a:t>
            </a:r>
            <a:r>
              <a:rPr lang="sr-Latn-CS" u="sng" dirty="0" smtClean="0"/>
              <a:t> </a:t>
            </a:r>
            <a:r>
              <a:rPr lang="sr-Cyrl-RS" u="sng" dirty="0" smtClean="0"/>
              <a:t>дозе</a:t>
            </a:r>
            <a:r>
              <a:rPr lang="sr-Latn-CS" u="sng" dirty="0" smtClean="0"/>
              <a:t> </a:t>
            </a:r>
            <a:r>
              <a:rPr lang="sr-Cyrl-RS" u="sng" dirty="0" smtClean="0"/>
              <a:t>биљног</a:t>
            </a:r>
            <a:r>
              <a:rPr lang="sr-Latn-CS" u="sng" dirty="0" smtClean="0"/>
              <a:t> </a:t>
            </a:r>
            <a:r>
              <a:rPr lang="sr-Cyrl-RS" u="sng" dirty="0" smtClean="0"/>
              <a:t>лека</a:t>
            </a:r>
            <a:r>
              <a:rPr lang="sr-Latn-CS" u="sng" dirty="0" smtClean="0"/>
              <a:t> </a:t>
            </a:r>
            <a:r>
              <a:rPr lang="sr-Cyrl-RS" dirty="0" smtClean="0"/>
              <a:t>ако</a:t>
            </a:r>
            <a:r>
              <a:rPr lang="sr-Latn-CS" dirty="0" smtClean="0"/>
              <a:t> </a:t>
            </a:r>
            <a:r>
              <a:rPr lang="sr-Cyrl-RS" dirty="0" smtClean="0"/>
              <a:t>се</a:t>
            </a:r>
            <a:r>
              <a:rPr lang="sr-Latn-CS" dirty="0" smtClean="0"/>
              <a:t> </a:t>
            </a:r>
            <a:r>
              <a:rPr lang="sr-Cyrl-RS" dirty="0" smtClean="0"/>
              <a:t>користи</a:t>
            </a:r>
            <a:r>
              <a:rPr lang="sr-Latn-CS" dirty="0" smtClean="0"/>
              <a:t> </a:t>
            </a:r>
            <a:r>
              <a:rPr lang="sr-Cyrl-RS" dirty="0" smtClean="0"/>
              <a:t>уз</a:t>
            </a:r>
            <a:r>
              <a:rPr lang="sr-Latn-CS" dirty="0" smtClean="0"/>
              <a:t> </a:t>
            </a:r>
            <a:r>
              <a:rPr lang="sr-Cyrl-RS" dirty="0" smtClean="0"/>
              <a:t>прописан</a:t>
            </a:r>
            <a:r>
              <a:rPr lang="sr-Latn-CS" dirty="0" smtClean="0"/>
              <a:t> </a:t>
            </a:r>
            <a:r>
              <a:rPr lang="sr-Cyrl-RS" dirty="0" smtClean="0"/>
              <a:t>лек</a:t>
            </a:r>
            <a:r>
              <a:rPr lang="sr-Latn-CS" dirty="0" smtClean="0"/>
              <a:t> </a:t>
            </a:r>
            <a:r>
              <a:rPr lang="sr-Cyrl-RS" dirty="0" smtClean="0"/>
              <a:t>за</a:t>
            </a:r>
            <a:r>
              <a:rPr lang="sr-Latn-CS" dirty="0" smtClean="0"/>
              <a:t> </a:t>
            </a:r>
            <a:r>
              <a:rPr lang="sr-Cyrl-RS" dirty="0" smtClean="0"/>
              <a:t>исту</a:t>
            </a:r>
            <a:r>
              <a:rPr lang="sr-Latn-CS" dirty="0" smtClean="0"/>
              <a:t> </a:t>
            </a:r>
            <a:r>
              <a:rPr lang="sr-Cyrl-RS" dirty="0" smtClean="0"/>
              <a:t>индикацију</a:t>
            </a:r>
            <a:r>
              <a:rPr lang="sr-Latn-CS" dirty="0" smtClean="0"/>
              <a:t> </a:t>
            </a:r>
            <a:r>
              <a:rPr lang="sr-Cyrl-RS" dirty="0" smtClean="0"/>
              <a:t>(нпр</a:t>
            </a:r>
            <a:r>
              <a:rPr lang="sr-Latn-CS" dirty="0" smtClean="0"/>
              <a:t>. </a:t>
            </a:r>
            <a:r>
              <a:rPr lang="sr-Cyrl-RS" dirty="0" smtClean="0"/>
              <a:t>биљни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прописани</a:t>
            </a:r>
            <a:r>
              <a:rPr lang="sr-Latn-CS" dirty="0" smtClean="0"/>
              <a:t> </a:t>
            </a:r>
            <a:r>
              <a:rPr lang="sr-Cyrl-RS" dirty="0" smtClean="0"/>
              <a:t>седатив</a:t>
            </a:r>
            <a:r>
              <a:rPr lang="sr-Latn-CS" dirty="0" smtClean="0"/>
              <a:t>, </a:t>
            </a:r>
            <a:r>
              <a:rPr lang="sr-Cyrl-RS" dirty="0" smtClean="0"/>
              <a:t>биљни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прописани</a:t>
            </a:r>
            <a:r>
              <a:rPr lang="sr-Latn-CS" dirty="0" smtClean="0"/>
              <a:t> </a:t>
            </a:r>
            <a:r>
              <a:rPr lang="sr-Cyrl-RS" dirty="0" smtClean="0"/>
              <a:t>хипогликемик</a:t>
            </a:r>
            <a:r>
              <a:rPr lang="sr-Latn-CS" dirty="0" smtClean="0"/>
              <a:t>, </a:t>
            </a:r>
            <a:r>
              <a:rPr lang="sr-Cyrl-RS" dirty="0" smtClean="0"/>
              <a:t>биљни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прописани</a:t>
            </a:r>
            <a:r>
              <a:rPr lang="sr-Latn-CS" dirty="0" smtClean="0"/>
              <a:t> </a:t>
            </a:r>
            <a:r>
              <a:rPr lang="sr-Cyrl-RS" dirty="0" smtClean="0"/>
              <a:t>антикоагуланс</a:t>
            </a:r>
            <a:r>
              <a:rPr lang="sr-Latn-CS" dirty="0" smtClean="0"/>
              <a:t>, </a:t>
            </a:r>
            <a:r>
              <a:rPr lang="sr-Cyrl-RS" dirty="0" smtClean="0"/>
              <a:t>итд)</a:t>
            </a:r>
            <a:r>
              <a:rPr lang="sr-Latn-CS" dirty="0" smtClean="0"/>
              <a:t>. </a:t>
            </a:r>
          </a:p>
          <a:p>
            <a:pPr>
              <a:defRPr/>
            </a:pPr>
            <a:r>
              <a:rPr lang="sr-Cyrl-RS" dirty="0" smtClean="0"/>
              <a:t>Уз</a:t>
            </a:r>
            <a:r>
              <a:rPr lang="sr-Latn-CS" dirty="0" smtClean="0"/>
              <a:t> </a:t>
            </a:r>
            <a:r>
              <a:rPr lang="sr-Cyrl-RS" dirty="0" smtClean="0"/>
              <a:t>то</a:t>
            </a:r>
            <a:r>
              <a:rPr lang="sr-Latn-CS" dirty="0" smtClean="0"/>
              <a:t>, </a:t>
            </a:r>
            <a:r>
              <a:rPr lang="sr-Cyrl-RS" dirty="0" smtClean="0"/>
              <a:t>наравно</a:t>
            </a:r>
            <a:r>
              <a:rPr lang="sr-Latn-CS" u="sng" dirty="0" smtClean="0"/>
              <a:t>, </a:t>
            </a:r>
            <a:r>
              <a:rPr lang="sr-Cyrl-RS" u="sng" dirty="0" smtClean="0"/>
              <a:t>континуирано</a:t>
            </a:r>
            <a:r>
              <a:rPr lang="sr-Latn-CS" u="sng" dirty="0" smtClean="0"/>
              <a:t> </a:t>
            </a:r>
            <a:r>
              <a:rPr lang="sr-Cyrl-RS" u="sng" dirty="0" smtClean="0"/>
              <a:t>се</a:t>
            </a:r>
            <a:r>
              <a:rPr lang="sr-Latn-CS" u="sng" dirty="0" smtClean="0"/>
              <a:t> </a:t>
            </a:r>
            <a:r>
              <a:rPr lang="sr-Cyrl-RS" u="sng" dirty="0" smtClean="0"/>
              <a:t>едуковати</a:t>
            </a:r>
            <a:r>
              <a:rPr lang="sr-Latn-CS" u="sng" dirty="0" smtClean="0"/>
              <a:t> </a:t>
            </a:r>
            <a:r>
              <a:rPr lang="sr-Cyrl-RS" dirty="0" smtClean="0"/>
              <a:t>о</a:t>
            </a:r>
            <a:r>
              <a:rPr lang="sr-Latn-CS" dirty="0" smtClean="0"/>
              <a:t> </a:t>
            </a:r>
            <a:r>
              <a:rPr lang="sr-Cyrl-RS" dirty="0" smtClean="0"/>
              <a:t>свим</a:t>
            </a:r>
            <a:r>
              <a:rPr lang="sr-Latn-CS" dirty="0" smtClean="0"/>
              <a:t>  </a:t>
            </a:r>
            <a:r>
              <a:rPr lang="sr-Cyrl-RS" dirty="0" smtClean="0"/>
              <a:t>новостима</a:t>
            </a:r>
            <a:r>
              <a:rPr lang="sr-Latn-CS" dirty="0" smtClean="0"/>
              <a:t> </a:t>
            </a:r>
            <a:r>
              <a:rPr lang="sr-Cyrl-RS" dirty="0" smtClean="0"/>
              <a:t>на</a:t>
            </a:r>
            <a:r>
              <a:rPr lang="sr-Latn-CS" dirty="0" smtClean="0"/>
              <a:t> </a:t>
            </a:r>
            <a:r>
              <a:rPr lang="sr-Cyrl-RS" dirty="0" smtClean="0"/>
              <a:t>тему</a:t>
            </a:r>
            <a:r>
              <a:rPr lang="sr-Latn-CS" dirty="0" smtClean="0"/>
              <a:t> </a:t>
            </a:r>
            <a:r>
              <a:rPr lang="sr-Cyrl-RS" dirty="0" smtClean="0"/>
              <a:t>биљних</a:t>
            </a:r>
            <a:r>
              <a:rPr lang="sr-Latn-CS" dirty="0" smtClean="0"/>
              <a:t> </a:t>
            </a:r>
            <a:r>
              <a:rPr lang="sr-Cyrl-RS" dirty="0" smtClean="0"/>
              <a:t>препарата</a:t>
            </a:r>
            <a:r>
              <a:rPr lang="sr-Latn-CS" dirty="0" smtClean="0"/>
              <a:t>, </a:t>
            </a:r>
            <a:r>
              <a:rPr lang="sr-Cyrl-RS" dirty="0" smtClean="0"/>
              <a:t>јер</a:t>
            </a:r>
            <a:r>
              <a:rPr lang="sr-Latn-CS" dirty="0" smtClean="0"/>
              <a:t> </a:t>
            </a:r>
            <a:r>
              <a:rPr lang="sr-Cyrl-RS" dirty="0" smtClean="0"/>
              <a:t>број</a:t>
            </a:r>
            <a:r>
              <a:rPr lang="sr-Latn-CS" dirty="0" smtClean="0"/>
              <a:t> </a:t>
            </a:r>
            <a:r>
              <a:rPr lang="sr-Cyrl-RS" dirty="0" smtClean="0"/>
              <a:t>пацијената</a:t>
            </a:r>
            <a:r>
              <a:rPr lang="sr-Latn-CS" dirty="0" smtClean="0"/>
              <a:t> </a:t>
            </a:r>
            <a:r>
              <a:rPr lang="sr-Cyrl-RS" dirty="0" smtClean="0"/>
              <a:t>са тегобама</a:t>
            </a:r>
            <a:r>
              <a:rPr lang="sr-Latn-CS" dirty="0" smtClean="0"/>
              <a:t> </a:t>
            </a:r>
            <a:r>
              <a:rPr lang="sr-Cyrl-RS" dirty="0" smtClean="0"/>
              <a:t>насталим услед комбинација</a:t>
            </a:r>
            <a:r>
              <a:rPr lang="sr-Latn-CS" dirty="0" smtClean="0"/>
              <a:t> </a:t>
            </a:r>
            <a:r>
              <a:rPr lang="sr-Cyrl-RS" dirty="0" smtClean="0"/>
              <a:t>биљних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прописаних</a:t>
            </a:r>
            <a:r>
              <a:rPr lang="sr-Latn-CS" dirty="0" smtClean="0"/>
              <a:t> </a:t>
            </a:r>
            <a:r>
              <a:rPr lang="sr-Cyrl-RS" dirty="0" smtClean="0"/>
              <a:t>лекова</a:t>
            </a:r>
            <a:r>
              <a:rPr lang="sr-Latn-CS" dirty="0" smtClean="0"/>
              <a:t> </a:t>
            </a:r>
            <a:r>
              <a:rPr lang="sr-Cyrl-RS" dirty="0" smtClean="0"/>
              <a:t>је</a:t>
            </a:r>
            <a:r>
              <a:rPr lang="sr-Latn-CS" dirty="0" smtClean="0"/>
              <a:t> </a:t>
            </a:r>
            <a:r>
              <a:rPr lang="sr-Cyrl-RS" dirty="0" smtClean="0"/>
              <a:t>у</a:t>
            </a:r>
            <a:r>
              <a:rPr lang="sr-Latn-CS" dirty="0" smtClean="0"/>
              <a:t> </a:t>
            </a:r>
            <a:r>
              <a:rPr lang="sr-Cyrl-RS" dirty="0" smtClean="0"/>
              <a:t>порасту</a:t>
            </a:r>
            <a:r>
              <a:rPr lang="sr-Latn-CS" dirty="0" smtClean="0"/>
              <a:t> </a:t>
            </a:r>
            <a:r>
              <a:rPr lang="sr-Cyrl-RS" dirty="0" smtClean="0"/>
              <a:t>на</a:t>
            </a:r>
            <a:r>
              <a:rPr lang="sr-Latn-CS" dirty="0" smtClean="0"/>
              <a:t> </a:t>
            </a:r>
            <a:r>
              <a:rPr lang="sr-Cyrl-RS" dirty="0" smtClean="0"/>
              <a:t>што</a:t>
            </a:r>
            <a:r>
              <a:rPr lang="sr-Latn-CS" dirty="0" smtClean="0"/>
              <a:t> </a:t>
            </a:r>
            <a:r>
              <a:rPr lang="sr-Cyrl-RS" dirty="0" smtClean="0"/>
              <a:t>упозоравају</a:t>
            </a:r>
            <a:r>
              <a:rPr lang="sr-Latn-CS" dirty="0" smtClean="0"/>
              <a:t> </a:t>
            </a:r>
            <a:r>
              <a:rPr lang="sr-Cyrl-RS" dirty="0" smtClean="0"/>
              <a:t>Агенције</a:t>
            </a:r>
            <a:r>
              <a:rPr lang="sr-Latn-CS" dirty="0" smtClean="0"/>
              <a:t> </a:t>
            </a:r>
            <a:r>
              <a:rPr lang="sr-Cyrl-RS" dirty="0" smtClean="0"/>
              <a:t>за</a:t>
            </a:r>
            <a:r>
              <a:rPr lang="sr-Latn-CS" dirty="0" smtClean="0"/>
              <a:t> </a:t>
            </a:r>
            <a:r>
              <a:rPr lang="sr-Cyrl-RS" dirty="0" smtClean="0"/>
              <a:t>лекове</a:t>
            </a:r>
            <a:r>
              <a:rPr lang="sr-Latn-CS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5" name="Picture 4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2996952"/>
            <a:ext cx="8229600" cy="1143000"/>
          </a:xfrm>
        </p:spPr>
        <p:txBody>
          <a:bodyPr/>
          <a:lstStyle/>
          <a:p>
            <a:pPr algn="ctr"/>
            <a:r>
              <a:rPr lang="sr-Cyrl-RS" dirty="0" smtClean="0"/>
              <a:t>Интеракциј</a:t>
            </a:r>
            <a:r>
              <a:rPr lang="en-US" dirty="0" smtClean="0"/>
              <a:t>e</a:t>
            </a:r>
            <a:r>
              <a:rPr lang="sr-Cyrl-RS" dirty="0" smtClean="0"/>
              <a:t> лек-храна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9" name="Picture 8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Врсте интеракција</a:t>
            </a:r>
          </a:p>
          <a:p>
            <a:pPr>
              <a:buNone/>
            </a:pPr>
            <a:endParaRPr lang="sr-Cyrl-RS" dirty="0" smtClean="0"/>
          </a:p>
          <a:p>
            <a:pPr marL="822960" lvl="1" indent="-457200">
              <a:spcBef>
                <a:spcPts val="0"/>
              </a:spcBef>
              <a:buFont typeface="+mj-lt"/>
              <a:buAutoNum type="arabicPeriod"/>
            </a:pPr>
            <a:r>
              <a:rPr lang="sr-Cyrl-RS" sz="2000" dirty="0" smtClean="0"/>
              <a:t>Утицај</a:t>
            </a:r>
            <a:r>
              <a:rPr lang="en-US" sz="2000" dirty="0" smtClean="0"/>
              <a:t> </a:t>
            </a:r>
            <a:r>
              <a:rPr lang="sr-Cyrl-RS" sz="2000" dirty="0" smtClean="0"/>
              <a:t>хране</a:t>
            </a:r>
            <a:r>
              <a:rPr lang="en-US" sz="2000" dirty="0" smtClean="0"/>
              <a:t> </a:t>
            </a:r>
            <a:r>
              <a:rPr lang="sr-Cyrl-RS" sz="2000" dirty="0" smtClean="0"/>
              <a:t>на</a:t>
            </a:r>
            <a:r>
              <a:rPr lang="en-US" sz="2000" dirty="0" smtClean="0"/>
              <a:t> </a:t>
            </a:r>
            <a:r>
              <a:rPr lang="sr-Cyrl-RS" sz="2000" dirty="0" smtClean="0"/>
              <a:t>ефикасност</a:t>
            </a:r>
            <a:r>
              <a:rPr lang="en-US" sz="2000" dirty="0" smtClean="0"/>
              <a:t> </a:t>
            </a:r>
            <a:r>
              <a:rPr lang="sr-Cyrl-RS" sz="2000" dirty="0" smtClean="0"/>
              <a:t>лекова</a:t>
            </a:r>
            <a:r>
              <a:rPr lang="en-US" sz="2000" dirty="0" smtClean="0"/>
              <a:t> </a:t>
            </a:r>
            <a:endParaRPr lang="sr-Cyrl-RS" sz="2000" dirty="0" smtClean="0"/>
          </a:p>
          <a:p>
            <a:pPr marL="822960" lvl="1" indent="-457200">
              <a:spcBef>
                <a:spcPts val="0"/>
              </a:spcBef>
              <a:buFont typeface="+mj-lt"/>
              <a:buAutoNum type="arabicPeriod"/>
            </a:pPr>
            <a:r>
              <a:rPr lang="sr-Cyrl-RS" sz="2000" dirty="0" smtClean="0"/>
              <a:t>Утицај</a:t>
            </a:r>
            <a:r>
              <a:rPr lang="en-US" sz="2000" dirty="0" smtClean="0"/>
              <a:t> </a:t>
            </a:r>
            <a:r>
              <a:rPr lang="sr-Cyrl-RS" sz="2000" dirty="0" smtClean="0"/>
              <a:t>лекова</a:t>
            </a:r>
            <a:r>
              <a:rPr lang="en-US" sz="2000" dirty="0" smtClean="0"/>
              <a:t> </a:t>
            </a:r>
            <a:r>
              <a:rPr lang="sr-Cyrl-RS" sz="2000" dirty="0" smtClean="0"/>
              <a:t>на</a:t>
            </a:r>
            <a:r>
              <a:rPr lang="en-US" sz="2000" dirty="0" smtClean="0"/>
              <a:t> </a:t>
            </a:r>
            <a:r>
              <a:rPr lang="sr-Cyrl-RS" sz="2000" dirty="0" smtClean="0"/>
              <a:t>статус</a:t>
            </a:r>
            <a:r>
              <a:rPr lang="en-US" sz="2000" dirty="0" smtClean="0"/>
              <a:t> </a:t>
            </a:r>
            <a:r>
              <a:rPr lang="sr-Cyrl-RS" sz="2000" dirty="0" smtClean="0"/>
              <a:t>ухрањености</a:t>
            </a:r>
            <a:r>
              <a:rPr lang="en-US" sz="2000" dirty="0" smtClean="0"/>
              <a:t> </a:t>
            </a:r>
            <a:r>
              <a:rPr lang="sr-Cyrl-RS" sz="2000" dirty="0" smtClean="0"/>
              <a:t>пацијента</a:t>
            </a:r>
            <a:r>
              <a:rPr lang="en-US" sz="2000" dirty="0" smtClean="0"/>
              <a:t> (</a:t>
            </a:r>
            <a:r>
              <a:rPr lang="sr-Cyrl-RS" sz="2000" dirty="0" smtClean="0"/>
              <a:t>нутритивни</a:t>
            </a:r>
            <a:r>
              <a:rPr lang="en-US" sz="2000" dirty="0" smtClean="0"/>
              <a:t> </a:t>
            </a:r>
            <a:r>
              <a:rPr lang="sr-Cyrl-RS" sz="2000" dirty="0" smtClean="0"/>
              <a:t>статус</a:t>
            </a:r>
            <a:r>
              <a:rPr lang="en-US" sz="2000" dirty="0" smtClean="0"/>
              <a:t>)</a:t>
            </a:r>
            <a:endParaRPr lang="sr-Cyrl-RS" sz="2000" dirty="0" smtClean="0"/>
          </a:p>
          <a:p>
            <a:pPr marL="457200" indent="-457200">
              <a:buNone/>
            </a:pPr>
            <a:endParaRPr lang="sr-Cyrl-RS" dirty="0" smtClean="0"/>
          </a:p>
          <a:p>
            <a:pPr marL="457200" indent="-457200"/>
            <a:r>
              <a:rPr lang="sr-Cyrl-RS" dirty="0" smtClean="0"/>
              <a:t>Основни нивои интеракција</a:t>
            </a:r>
          </a:p>
          <a:p>
            <a:pPr marL="457200" indent="-457200">
              <a:buNone/>
            </a:pPr>
            <a:endParaRPr lang="sr-Cyrl-RS" dirty="0" smtClean="0"/>
          </a:p>
          <a:p>
            <a:pPr marL="822960" lvl="1" indent="-457200">
              <a:buFont typeface="+mj-lt"/>
              <a:buAutoNum type="arabicPeriod"/>
            </a:pPr>
            <a:r>
              <a:rPr lang="ru-RU" sz="2000" dirty="0" smtClean="0"/>
              <a:t>дигестивни тракт - хемијска и физичка интеракција</a:t>
            </a:r>
          </a:p>
          <a:p>
            <a:pPr marL="822960" lvl="1" indent="-457200">
              <a:buFont typeface="+mj-lt"/>
              <a:buAutoNum type="arabicPeriod"/>
            </a:pPr>
            <a:r>
              <a:rPr lang="ru-RU" sz="2000" dirty="0" smtClean="0"/>
              <a:t>пресистемски метаболизам </a:t>
            </a:r>
          </a:p>
          <a:p>
            <a:pPr marL="822960" lvl="1" indent="-457200">
              <a:buFont typeface="+mj-lt"/>
              <a:buAutoNum type="arabicPeriod"/>
            </a:pPr>
            <a:r>
              <a:rPr lang="ru-RU" sz="2000" dirty="0" smtClean="0"/>
              <a:t>системска циркулација - компетиција за  носаче</a:t>
            </a:r>
          </a:p>
          <a:p>
            <a:pPr marL="822960" lvl="1" indent="-457200">
              <a:buFont typeface="+mj-lt"/>
              <a:buAutoNum type="arabicPeriod"/>
            </a:pPr>
            <a:r>
              <a:rPr lang="ru-RU" sz="2000" dirty="0" smtClean="0"/>
              <a:t>ренална елиминација - компетиција за тубуларну реапсорпцију</a:t>
            </a:r>
          </a:p>
          <a:p>
            <a:endParaRPr lang="en-US" dirty="0" smtClean="0"/>
          </a:p>
          <a:p>
            <a:pPr marL="457200" indent="-457200">
              <a:buNone/>
            </a:pP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10" name="Picture 9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Општа правила код употребе 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endParaRPr lang="en-US" dirty="0" smtClean="0"/>
          </a:p>
          <a:p>
            <a:r>
              <a:rPr lang="ru-RU" dirty="0" smtClean="0"/>
              <a:t>Узимати лекове са пуно воде</a:t>
            </a:r>
          </a:p>
          <a:p>
            <a:r>
              <a:rPr lang="ru-RU" dirty="0" smtClean="0"/>
              <a:t>Не мешати храну са лековима</a:t>
            </a:r>
          </a:p>
          <a:p>
            <a:r>
              <a:rPr lang="ru-RU" dirty="0" smtClean="0"/>
              <a:t>Не мешати лекове са топлим напицима и алкохолом</a:t>
            </a:r>
          </a:p>
          <a:p>
            <a:r>
              <a:rPr lang="ru-RU" dirty="0" smtClean="0"/>
              <a:t>Избегавати узимање витамина и минерала истовремено са лековима</a:t>
            </a:r>
          </a:p>
          <a:p>
            <a:r>
              <a:rPr lang="ru-RU" dirty="0" smtClean="0"/>
              <a:t>Не растварати капсуле и мешати њихов садржај са храном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5" name="Picture 4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itchFamily="18" charset="0"/>
                <a:cs typeface="Times New Roman" pitchFamily="18" charset="0"/>
              </a:rPr>
              <a:t>Дијететски суплементи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7643192" cy="506916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Употреба природних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 темељи 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сазнањима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традиционалне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клиничких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студија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потврђена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безбедност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одређених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C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 треба бити искључив и користити само природне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производе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или пак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лекове, већ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које треба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комплементарне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допуњују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постизања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одржавања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бољег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  <a:defRPr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прописивање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биљног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синтетског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порекла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понекад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корисно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међутим захтева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велико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знање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повећања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ризика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настанка интеракција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sr-Latn-C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187624" y="188640"/>
            <a:ext cx="5904656" cy="1080120"/>
            <a:chOff x="1187624" y="260648"/>
            <a:chExt cx="5904656" cy="1080120"/>
          </a:xfrm>
        </p:grpSpPr>
        <p:pic>
          <p:nvPicPr>
            <p:cNvPr id="9" name="Picture 8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rmAutofit/>
          </a:bodyPr>
          <a:lstStyle/>
          <a:p>
            <a:r>
              <a:rPr lang="ru-RU" sz="2700" dirty="0" smtClean="0"/>
              <a:t>Утицај хране на биорасположивост лекова</a:t>
            </a:r>
            <a:endParaRPr lang="en-US" sz="27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28800"/>
          <a:ext cx="8568952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4476"/>
                <a:gridCol w="42844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Лекови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Храна која смањује ефекат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Тетрациклини,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хинолони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Млеко и млечни производи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Контрацептиви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Грејпфрут, гинко, гавез, кантарион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Препарати гвожђа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Орашасти плодови, млечни и пшенични производи, чај и кафа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Сулфонамиди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Беланчевине (црвено месо, пилетина, риба, масни сир и махунарке), Фолна и бензоева киселина (спанаћ,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зелена салата, брусница)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Тромболитици</a:t>
                      </a:r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Гликозиди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Беланчевине (црвено месо, пилетина, риба, масни сир и махунарке), 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Антидијабетици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Храна богата угљеним хидратима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НСАИЛ и салицилати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Храна богата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влакнима – пресно поврће, печурке, пржене намирнице, месне и рибље чорбе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Ацетилсалицилна киселина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Беланчевине, масти и угљенихидрати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Антихипертензиви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Слана храна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547664" y="0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/>
          <a:lstStyle/>
          <a:p>
            <a:r>
              <a:rPr lang="sr-Cyrl-RS" dirty="0" smtClean="0"/>
              <a:t>Грејпфрут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4525963"/>
          </a:xfrm>
        </p:spPr>
        <p:txBody>
          <a:bodyPr/>
          <a:lstStyle/>
          <a:p>
            <a:r>
              <a:rPr lang="sr-Cyrl-RS" dirty="0" smtClean="0"/>
              <a:t>Умерено</a:t>
            </a:r>
            <a:r>
              <a:rPr lang="sr-Latn-CS" dirty="0" smtClean="0"/>
              <a:t> </a:t>
            </a:r>
            <a:r>
              <a:rPr lang="sr-Cyrl-RS" dirty="0" smtClean="0"/>
              <a:t>узимање</a:t>
            </a:r>
            <a:r>
              <a:rPr lang="sr-Latn-CS" dirty="0" smtClean="0"/>
              <a:t> </a:t>
            </a:r>
            <a:r>
              <a:rPr lang="sr-Cyrl-RS" dirty="0" smtClean="0"/>
              <a:t>сока</a:t>
            </a:r>
            <a:r>
              <a:rPr lang="sr-Latn-CS" dirty="0" smtClean="0"/>
              <a:t> </a:t>
            </a:r>
            <a:r>
              <a:rPr lang="sr-Cyrl-RS" dirty="0" smtClean="0"/>
              <a:t>од</a:t>
            </a:r>
            <a:r>
              <a:rPr lang="sr-Latn-CS" dirty="0" smtClean="0"/>
              <a:t> </a:t>
            </a:r>
            <a:r>
              <a:rPr lang="sr-Cyrl-RS" dirty="0" smtClean="0"/>
              <a:t>грејпфрута</a:t>
            </a:r>
            <a:r>
              <a:rPr lang="sr-Latn-CS" dirty="0" smtClean="0"/>
              <a:t> (250 </a:t>
            </a:r>
            <a:r>
              <a:rPr lang="en-US" dirty="0" smtClean="0"/>
              <a:t>ml</a:t>
            </a:r>
            <a:r>
              <a:rPr lang="sr-Latn-CS" dirty="0" smtClean="0"/>
              <a:t>) </a:t>
            </a:r>
            <a:r>
              <a:rPr lang="sr-Cyrl-RS" dirty="0" smtClean="0"/>
              <a:t>инхибира Ц</a:t>
            </a:r>
            <a:r>
              <a:rPr lang="sr-Latn-CS" dirty="0" smtClean="0"/>
              <a:t>Y</a:t>
            </a:r>
            <a:r>
              <a:rPr lang="sr-Cyrl-RS" dirty="0" smtClean="0"/>
              <a:t>П</a:t>
            </a:r>
            <a:r>
              <a:rPr lang="sr-Latn-CS" dirty="0" smtClean="0"/>
              <a:t>3</a:t>
            </a:r>
            <a:r>
              <a:rPr lang="sr-Cyrl-RS" dirty="0" smtClean="0"/>
              <a:t>А</a:t>
            </a:r>
            <a:r>
              <a:rPr lang="sr-Latn-CS" dirty="0" smtClean="0"/>
              <a:t>4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у</a:t>
            </a:r>
            <a:r>
              <a:rPr lang="sr-Latn-CS" dirty="0" smtClean="0"/>
              <a:t> </a:t>
            </a:r>
            <a:r>
              <a:rPr lang="sr-Cyrl-RS" dirty="0" smtClean="0"/>
              <a:t>мањој</a:t>
            </a:r>
            <a:r>
              <a:rPr lang="sr-Latn-CS" dirty="0" smtClean="0"/>
              <a:t> </a:t>
            </a:r>
            <a:r>
              <a:rPr lang="sr-Cyrl-RS" dirty="0" smtClean="0"/>
              <a:t>мери</a:t>
            </a:r>
            <a:r>
              <a:rPr lang="sr-Latn-CS" dirty="0" smtClean="0"/>
              <a:t> </a:t>
            </a:r>
            <a:r>
              <a:rPr lang="sr-Cyrl-RS" dirty="0" smtClean="0"/>
              <a:t>Ц</a:t>
            </a:r>
            <a:r>
              <a:rPr lang="sr-Latn-CS" dirty="0" smtClean="0"/>
              <a:t>Y</a:t>
            </a:r>
            <a:r>
              <a:rPr lang="sr-Cyrl-RS" dirty="0" smtClean="0"/>
              <a:t>П</a:t>
            </a:r>
            <a:r>
              <a:rPr lang="sr-Latn-CS" dirty="0" smtClean="0"/>
              <a:t>1</a:t>
            </a:r>
            <a:r>
              <a:rPr lang="sr-Cyrl-RS" dirty="0" smtClean="0"/>
              <a:t>А</a:t>
            </a:r>
            <a:r>
              <a:rPr lang="sr-Latn-CS" dirty="0" smtClean="0"/>
              <a:t>2. </a:t>
            </a:r>
            <a:r>
              <a:rPr lang="sr-Cyrl-RS" dirty="0" smtClean="0"/>
              <a:t>Уношење</a:t>
            </a:r>
            <a:r>
              <a:rPr lang="sr-Latn-CS" dirty="0" smtClean="0"/>
              <a:t> </a:t>
            </a:r>
            <a:r>
              <a:rPr lang="sr-Cyrl-RS" dirty="0" smtClean="0"/>
              <a:t>великих</a:t>
            </a:r>
            <a:r>
              <a:rPr lang="sr-Latn-CS" dirty="0" smtClean="0"/>
              <a:t> </a:t>
            </a:r>
            <a:r>
              <a:rPr lang="sr-Cyrl-RS" dirty="0" smtClean="0"/>
              <a:t>количина</a:t>
            </a:r>
            <a:r>
              <a:rPr lang="sr-Latn-CS" dirty="0" smtClean="0"/>
              <a:t> </a:t>
            </a:r>
            <a:r>
              <a:rPr lang="sr-Cyrl-RS" dirty="0" smtClean="0"/>
              <a:t>сока</a:t>
            </a:r>
            <a:r>
              <a:rPr lang="sr-Latn-CS" dirty="0" smtClean="0"/>
              <a:t> </a:t>
            </a:r>
            <a:r>
              <a:rPr lang="sr-Cyrl-RS" dirty="0" smtClean="0"/>
              <a:t>од</a:t>
            </a:r>
            <a:r>
              <a:rPr lang="sr-Latn-CS" dirty="0" smtClean="0"/>
              <a:t> </a:t>
            </a:r>
            <a:r>
              <a:rPr lang="sr-Cyrl-RS" dirty="0" smtClean="0"/>
              <a:t>грејпфрута</a:t>
            </a:r>
            <a:r>
              <a:rPr lang="sr-Latn-CS" dirty="0" smtClean="0"/>
              <a:t> </a:t>
            </a:r>
            <a:r>
              <a:rPr lang="sr-Cyrl-RS" dirty="0" smtClean="0"/>
              <a:t>може</a:t>
            </a:r>
            <a:r>
              <a:rPr lang="sr-Latn-CS" dirty="0" smtClean="0"/>
              <a:t> </a:t>
            </a:r>
            <a:r>
              <a:rPr lang="sr-Cyrl-RS" dirty="0" smtClean="0"/>
              <a:t>инхибирати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друге</a:t>
            </a:r>
            <a:r>
              <a:rPr lang="sr-Latn-CS" dirty="0" smtClean="0"/>
              <a:t> </a:t>
            </a:r>
            <a:r>
              <a:rPr lang="sr-Cyrl-RS" dirty="0" smtClean="0"/>
              <a:t>изоформе</a:t>
            </a:r>
            <a:r>
              <a:rPr lang="sr-Latn-CS" dirty="0" smtClean="0"/>
              <a:t> </a:t>
            </a:r>
            <a:r>
              <a:rPr lang="sr-Cyrl-RS" dirty="0" smtClean="0"/>
              <a:t>Ц</a:t>
            </a:r>
            <a:r>
              <a:rPr lang="sr-Latn-CS" dirty="0" smtClean="0"/>
              <a:t>Y</a:t>
            </a:r>
            <a:r>
              <a:rPr lang="sr-Cyrl-RS" dirty="0" smtClean="0"/>
              <a:t>П</a:t>
            </a:r>
            <a:r>
              <a:rPr lang="en-US" dirty="0" smtClean="0"/>
              <a:t>-a.</a:t>
            </a:r>
          </a:p>
          <a:p>
            <a:pPr>
              <a:buNone/>
            </a:pPr>
            <a:endParaRPr lang="en-US" dirty="0" smtClean="0"/>
          </a:p>
          <a:p>
            <a:r>
              <a:rPr lang="sr-Cyrl-RS" dirty="0" smtClean="0"/>
              <a:t>Позната је чињеница да се више од 100 лекова метаболише овом изоформом ензима, самим тим узимање грејпфрута заједно са тим лековима повећа се системска концентрација тих лекова.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9552" y="1844824"/>
          <a:ext cx="8136904" cy="47506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5246"/>
                <a:gridCol w="5781658"/>
              </a:tblGrid>
              <a:tr h="432048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Узимање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сока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од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грејпфрута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свежег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грејпфрута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sr-Latn-C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5202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појачава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деловање 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sr-Latn-C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албендазол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амиодарон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ловастатин,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симвастатин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аторвастатин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буспирон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декстрометорфан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терфенадин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диазепам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sr-Latn-CS" sz="20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мидазолам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карбамазепин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триазолама,</a:t>
                      </a:r>
                      <a:r>
                        <a:rPr lang="sr-Cyrl-RS" sz="20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еритромицин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халофантрин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итраконазол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фелодипин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нифедипин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нимодипин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нисолдипин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празиквантел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саквинавир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,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сертралин</a:t>
                      </a:r>
                      <a:r>
                        <a:rPr lang="sr-Latn-CS" sz="20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sr-Latn-CS" sz="20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силденафил</a:t>
                      </a:r>
                      <a:r>
                        <a:rPr lang="sr-Latn-CS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2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смањује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деловање</a:t>
                      </a:r>
                      <a:endParaRPr lang="sr-Latn-C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целипролол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циметидин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етопозид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None/>
                        <a:tabLst>
                          <a:tab pos="457200" algn="l"/>
                        </a:tabLst>
                      </a:pP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глибенкламид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хинидин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 талинолол</a:t>
                      </a:r>
                      <a:endParaRPr lang="sr-Latn-C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r-Latn-C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не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утиче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endParaRPr lang="sr-Latn-CS" sz="2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buFontTx/>
                        <a:buNone/>
                      </a:pP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алпразолам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амлодипин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дигоксин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хинин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sr-Latn-C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кофеин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кларитромицин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клозапин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питавастатина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правастатин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ретиноичну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киселину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теофилин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sr-Latn-C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варфарин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/>
          <a:lstStyle/>
          <a:p>
            <a:r>
              <a:rPr lang="sr-Cyrl-RS" dirty="0" smtClean="0"/>
              <a:t>Поморанџе</a:t>
            </a:r>
            <a:r>
              <a:rPr lang="sr-Latn-RS" dirty="0" smtClean="0"/>
              <a:t>, </a:t>
            </a:r>
            <a:r>
              <a:rPr lang="sr-Cyrl-RS" dirty="0" smtClean="0"/>
              <a:t>Јагоде</a:t>
            </a:r>
            <a:r>
              <a:rPr lang="sr-Latn-RS" dirty="0" smtClean="0"/>
              <a:t>, </a:t>
            </a:r>
            <a:r>
              <a:rPr lang="sr-Cyrl-RS" dirty="0" smtClean="0"/>
              <a:t>Малине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3068960"/>
            <a:ext cx="8229600" cy="4525963"/>
          </a:xfrm>
        </p:spPr>
        <p:txBody>
          <a:bodyPr/>
          <a:lstStyle/>
          <a:p>
            <a:r>
              <a:rPr lang="sr-Cyrl-RS" dirty="0" smtClean="0"/>
              <a:t>Сок</a:t>
            </a:r>
            <a:r>
              <a:rPr lang="sr-Latn-CS" dirty="0" smtClean="0"/>
              <a:t> </a:t>
            </a:r>
            <a:r>
              <a:rPr lang="sr-Cyrl-RS" dirty="0" smtClean="0"/>
              <a:t>од</a:t>
            </a:r>
            <a:r>
              <a:rPr lang="sr-Latn-CS" dirty="0" smtClean="0"/>
              <a:t> </a:t>
            </a:r>
            <a:r>
              <a:rPr lang="sr-Cyrl-RS" dirty="0" smtClean="0"/>
              <a:t>поморанџе</a:t>
            </a:r>
            <a:r>
              <a:rPr lang="sr-Latn-CS" dirty="0" smtClean="0"/>
              <a:t> </a:t>
            </a:r>
            <a:r>
              <a:rPr lang="sr-Cyrl-RS" dirty="0" smtClean="0"/>
              <a:t>не</a:t>
            </a:r>
            <a:r>
              <a:rPr lang="sr-Latn-CS" dirty="0" smtClean="0"/>
              <a:t> </a:t>
            </a:r>
            <a:r>
              <a:rPr lang="sr-Cyrl-RS" dirty="0" smtClean="0"/>
              <a:t>треба</a:t>
            </a:r>
            <a:r>
              <a:rPr lang="sr-Latn-CS" dirty="0" smtClean="0"/>
              <a:t> </a:t>
            </a:r>
            <a:r>
              <a:rPr lang="sr-Cyrl-RS" dirty="0" smtClean="0"/>
              <a:t>конзумирати</a:t>
            </a:r>
            <a:r>
              <a:rPr lang="sr-Latn-CS" dirty="0" smtClean="0"/>
              <a:t> </a:t>
            </a:r>
            <a:r>
              <a:rPr lang="sr-Cyrl-RS" dirty="0" smtClean="0"/>
              <a:t>са</a:t>
            </a:r>
            <a:r>
              <a:rPr lang="sr-Latn-CS" dirty="0" smtClean="0"/>
              <a:t> </a:t>
            </a:r>
            <a:r>
              <a:rPr lang="sr-Cyrl-RS" dirty="0" smtClean="0"/>
              <a:t>антацидима</a:t>
            </a:r>
            <a:r>
              <a:rPr lang="sr-Latn-CS" dirty="0" smtClean="0"/>
              <a:t> </a:t>
            </a:r>
            <a:r>
              <a:rPr lang="sr-Cyrl-RS" dirty="0" smtClean="0"/>
              <a:t>који</a:t>
            </a:r>
            <a:r>
              <a:rPr lang="sr-Latn-CS" dirty="0" smtClean="0"/>
              <a:t> </a:t>
            </a:r>
            <a:r>
              <a:rPr lang="sr-Cyrl-RS" dirty="0" smtClean="0"/>
              <a:t>садрже</a:t>
            </a:r>
            <a:r>
              <a:rPr lang="sr-Latn-CS" dirty="0" smtClean="0"/>
              <a:t> </a:t>
            </a:r>
            <a:r>
              <a:rPr lang="sr-Cyrl-RS" dirty="0" smtClean="0"/>
              <a:t>алуминијум</a:t>
            </a:r>
            <a:r>
              <a:rPr lang="sr-Latn-CS" dirty="0" smtClean="0"/>
              <a:t>, </a:t>
            </a:r>
            <a:r>
              <a:rPr lang="sr-Cyrl-RS" dirty="0" smtClean="0"/>
              <a:t>нити</a:t>
            </a:r>
            <a:r>
              <a:rPr lang="sr-Latn-CS" dirty="0" smtClean="0"/>
              <a:t> </a:t>
            </a:r>
            <a:r>
              <a:rPr lang="sr-Cyrl-RS" dirty="0" smtClean="0"/>
              <a:t>са</a:t>
            </a:r>
            <a:r>
              <a:rPr lang="sr-Latn-CS" dirty="0" smtClean="0"/>
              <a:t> </a:t>
            </a:r>
            <a:r>
              <a:rPr lang="sr-Cyrl-RS" dirty="0" smtClean="0"/>
              <a:t>антибиотицима</a:t>
            </a:r>
            <a:r>
              <a:rPr lang="sr-Latn-CS" dirty="0" smtClean="0"/>
              <a:t> </a:t>
            </a:r>
            <a:r>
              <a:rPr lang="sr-Cyrl-RS" dirty="0" smtClean="0"/>
              <a:t>јер</a:t>
            </a:r>
            <a:r>
              <a:rPr lang="sr-Latn-CS" dirty="0" smtClean="0"/>
              <a:t> </a:t>
            </a:r>
            <a:r>
              <a:rPr lang="sr-Cyrl-RS" dirty="0" smtClean="0"/>
              <a:t>киселост</a:t>
            </a:r>
            <a:r>
              <a:rPr lang="sr-Latn-CS" dirty="0" smtClean="0"/>
              <a:t> </a:t>
            </a:r>
            <a:r>
              <a:rPr lang="sr-Cyrl-RS" dirty="0" smtClean="0"/>
              <a:t>сока</a:t>
            </a:r>
            <a:r>
              <a:rPr lang="sr-Latn-CS" dirty="0" smtClean="0"/>
              <a:t> </a:t>
            </a:r>
            <a:r>
              <a:rPr lang="sr-Cyrl-RS" dirty="0" smtClean="0"/>
              <a:t>смањује</a:t>
            </a:r>
            <a:r>
              <a:rPr lang="sr-Latn-CS" dirty="0" smtClean="0"/>
              <a:t> </a:t>
            </a:r>
            <a:r>
              <a:rPr lang="sr-Cyrl-RS" dirty="0" smtClean="0"/>
              <a:t>активност</a:t>
            </a:r>
            <a:r>
              <a:rPr lang="sr-Latn-CS" dirty="0" smtClean="0"/>
              <a:t> </a:t>
            </a:r>
            <a:r>
              <a:rPr lang="sr-Cyrl-RS" dirty="0" smtClean="0"/>
              <a:t>антибиотика</a:t>
            </a:r>
            <a:r>
              <a:rPr lang="sr-Latn-CS" dirty="0" smtClean="0"/>
              <a:t>.</a:t>
            </a:r>
          </a:p>
          <a:p>
            <a:pPr>
              <a:buNone/>
            </a:pPr>
            <a:endParaRPr lang="sr-Latn-CS" dirty="0" smtClean="0"/>
          </a:p>
          <a:p>
            <a:r>
              <a:rPr lang="sr-Cyrl-RS" dirty="0" smtClean="0"/>
              <a:t>Јагоде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 </a:t>
            </a:r>
            <a:r>
              <a:rPr lang="sr-Cyrl-RS" dirty="0" smtClean="0"/>
              <a:t>м</a:t>
            </a:r>
            <a:r>
              <a:rPr lang="sr-Latn-CS" dirty="0" smtClean="0"/>
              <a:t>a</a:t>
            </a:r>
            <a:r>
              <a:rPr lang="sr-Cyrl-RS" dirty="0" smtClean="0"/>
              <a:t>лин</a:t>
            </a:r>
            <a:r>
              <a:rPr lang="sr-Latn-CS" dirty="0" smtClean="0"/>
              <a:t>e (</a:t>
            </a:r>
            <a:r>
              <a:rPr lang="sr-Cyrl-RS" dirty="0" smtClean="0"/>
              <a:t>природни</a:t>
            </a:r>
            <a:r>
              <a:rPr lang="sr-Latn-CS" dirty="0" smtClean="0"/>
              <a:t> </a:t>
            </a:r>
            <a:r>
              <a:rPr lang="sr-Cyrl-RS" dirty="0" smtClean="0"/>
              <a:t>с</a:t>
            </a:r>
            <a:r>
              <a:rPr lang="sr-Latn-CS" dirty="0" smtClean="0"/>
              <a:t>a</a:t>
            </a:r>
            <a:r>
              <a:rPr lang="sr-Cyrl-RS" dirty="0" smtClean="0"/>
              <a:t>лицил</a:t>
            </a:r>
            <a:r>
              <a:rPr lang="sr-Latn-CS" dirty="0" smtClean="0"/>
              <a:t>a</a:t>
            </a:r>
            <a:r>
              <a:rPr lang="sr-Cyrl-RS" dirty="0" smtClean="0"/>
              <a:t>ти</a:t>
            </a:r>
            <a:r>
              <a:rPr lang="sr-Latn-CS" dirty="0" smtClean="0"/>
              <a:t>)</a:t>
            </a:r>
            <a:r>
              <a:rPr lang="sr-Cyrl-RS" dirty="0" smtClean="0"/>
              <a:t> садрже оксалну киселину која може умањити апсорпцију гвожђа и калцијума у цревима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7211144" cy="1143000"/>
          </a:xfrm>
        </p:spPr>
        <p:txBody>
          <a:bodyPr/>
          <a:lstStyle/>
          <a:p>
            <a:r>
              <a:rPr lang="sr-Cyrl-RS" dirty="0" smtClean="0"/>
              <a:t>Кафа, Црни чај, Кока-Кола, Енергетска пића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4525963"/>
          </a:xfrm>
        </p:spPr>
        <p:txBody>
          <a:bodyPr>
            <a:normAutofit/>
          </a:bodyPr>
          <a:lstStyle/>
          <a:p>
            <a:r>
              <a:rPr lang="sr-Cyrl-RS" dirty="0" smtClean="0"/>
              <a:t>Кофеин</a:t>
            </a:r>
            <a:r>
              <a:rPr lang="sr-Latn-CS" dirty="0" smtClean="0"/>
              <a:t> </a:t>
            </a:r>
            <a:r>
              <a:rPr lang="sr-Cyrl-RS" dirty="0" smtClean="0"/>
              <a:t>који се у високом проценту налази у кафи</a:t>
            </a:r>
            <a:r>
              <a:rPr lang="sr-Latn-CS" dirty="0" smtClean="0"/>
              <a:t>, </a:t>
            </a:r>
            <a:r>
              <a:rPr lang="sr-Cyrl-RS" dirty="0" smtClean="0"/>
              <a:t>црном</a:t>
            </a:r>
            <a:r>
              <a:rPr lang="sr-Latn-CS" dirty="0" smtClean="0"/>
              <a:t> </a:t>
            </a:r>
            <a:r>
              <a:rPr lang="sr-Cyrl-RS" dirty="0" smtClean="0"/>
              <a:t>чају, енергетским пићима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кока</a:t>
            </a:r>
            <a:r>
              <a:rPr lang="sr-Latn-CS" dirty="0" smtClean="0"/>
              <a:t>-</a:t>
            </a:r>
            <a:r>
              <a:rPr lang="sr-Cyrl-RS" dirty="0" smtClean="0"/>
              <a:t>коли</a:t>
            </a:r>
            <a:r>
              <a:rPr lang="sr-Latn-CS" dirty="0" smtClean="0"/>
              <a:t> </a:t>
            </a:r>
            <a:r>
              <a:rPr lang="sr-Cyrl-RS" dirty="0" smtClean="0"/>
              <a:t>може да појача</a:t>
            </a:r>
            <a:r>
              <a:rPr lang="sr-Latn-CS" dirty="0" smtClean="0"/>
              <a:t> </a:t>
            </a:r>
            <a:r>
              <a:rPr lang="sr-Cyrl-RS" dirty="0" smtClean="0"/>
              <a:t>дејство</a:t>
            </a:r>
            <a:r>
              <a:rPr lang="sr-Latn-CS" dirty="0" smtClean="0"/>
              <a:t> </a:t>
            </a:r>
            <a:r>
              <a:rPr lang="sr-Cyrl-RS" dirty="0" smtClean="0"/>
              <a:t>аналгетика (манифестује се мучнином)</a:t>
            </a:r>
            <a:r>
              <a:rPr lang="sr-Latn-CS" dirty="0" smtClean="0"/>
              <a:t>. </a:t>
            </a:r>
            <a:r>
              <a:rPr lang="sr-Cyrl-RS" dirty="0" smtClean="0"/>
              <a:t>Неки</a:t>
            </a:r>
            <a:r>
              <a:rPr lang="sr-Latn-CS" dirty="0" smtClean="0"/>
              <a:t> </a:t>
            </a:r>
            <a:r>
              <a:rPr lang="sr-Cyrl-RS" dirty="0" smtClean="0"/>
              <a:t>аналгетици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сами</a:t>
            </a:r>
            <a:r>
              <a:rPr lang="sr-Latn-CS" dirty="0" smtClean="0"/>
              <a:t> </a:t>
            </a:r>
            <a:r>
              <a:rPr lang="sr-Cyrl-RS" dirty="0" smtClean="0"/>
              <a:t>садрже</a:t>
            </a:r>
            <a:r>
              <a:rPr lang="sr-Latn-CS" dirty="0" smtClean="0"/>
              <a:t> </a:t>
            </a:r>
            <a:r>
              <a:rPr lang="sr-Cyrl-RS" dirty="0" smtClean="0"/>
              <a:t>кофеин</a:t>
            </a:r>
            <a:r>
              <a:rPr lang="sr-Latn-CS" dirty="0" smtClean="0"/>
              <a:t>, </a:t>
            </a:r>
            <a:r>
              <a:rPr lang="sr-Cyrl-RS" dirty="0" smtClean="0"/>
              <a:t>па</a:t>
            </a:r>
            <a:r>
              <a:rPr lang="sr-Latn-CS" dirty="0" smtClean="0"/>
              <a:t> </a:t>
            </a:r>
            <a:r>
              <a:rPr lang="sr-Cyrl-RS" dirty="0" smtClean="0"/>
              <a:t>је</a:t>
            </a:r>
            <a:r>
              <a:rPr lang="sr-Latn-CS" dirty="0" smtClean="0"/>
              <a:t> </a:t>
            </a:r>
            <a:r>
              <a:rPr lang="sr-Cyrl-RS" dirty="0" smtClean="0"/>
              <a:t>могућ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инфаркт</a:t>
            </a:r>
            <a:r>
              <a:rPr lang="sr-Latn-CS" dirty="0" smtClean="0"/>
              <a:t>. </a:t>
            </a:r>
          </a:p>
          <a:p>
            <a:endParaRPr lang="sr-Latn-CS" dirty="0" smtClean="0"/>
          </a:p>
          <a:p>
            <a:r>
              <a:rPr lang="sr-Cyrl-RS" dirty="0" smtClean="0"/>
              <a:t>Кофеин</a:t>
            </a:r>
            <a:r>
              <a:rPr lang="sr-Latn-CS" dirty="0" smtClean="0"/>
              <a:t> </a:t>
            </a:r>
            <a:r>
              <a:rPr lang="sr-Cyrl-RS" dirty="0" smtClean="0"/>
              <a:t>може</a:t>
            </a:r>
            <a:r>
              <a:rPr lang="sr-Latn-CS" dirty="0" smtClean="0"/>
              <a:t> </a:t>
            </a:r>
            <a:r>
              <a:rPr lang="sr-Cyrl-RS" dirty="0" smtClean="0"/>
              <a:t>да</a:t>
            </a:r>
            <a:r>
              <a:rPr lang="sr-Latn-CS" dirty="0" smtClean="0"/>
              <a:t> </a:t>
            </a:r>
            <a:r>
              <a:rPr lang="sr-Cyrl-RS" dirty="0" smtClean="0"/>
              <a:t>појача</a:t>
            </a:r>
            <a:r>
              <a:rPr lang="sr-Latn-CS" dirty="0" smtClean="0"/>
              <a:t> </a:t>
            </a:r>
            <a:r>
              <a:rPr lang="sr-Cyrl-RS" dirty="0" smtClean="0"/>
              <a:t>дејство</a:t>
            </a:r>
            <a:r>
              <a:rPr lang="sr-Latn-CS" dirty="0" smtClean="0"/>
              <a:t> </a:t>
            </a:r>
            <a:r>
              <a:rPr lang="sr-Cyrl-RS" dirty="0" smtClean="0"/>
              <a:t>бронходилататора теофилина (лупање</a:t>
            </a:r>
            <a:r>
              <a:rPr lang="sr-Latn-CS" dirty="0" smtClean="0"/>
              <a:t> </a:t>
            </a:r>
            <a:r>
              <a:rPr lang="sr-Cyrl-RS" dirty="0" smtClean="0"/>
              <a:t>срца</a:t>
            </a:r>
            <a:r>
              <a:rPr lang="sr-Latn-CS" dirty="0" smtClean="0"/>
              <a:t>, </a:t>
            </a:r>
            <a:r>
              <a:rPr lang="sr-Cyrl-RS" dirty="0" smtClean="0"/>
              <a:t>поремећај</a:t>
            </a:r>
            <a:r>
              <a:rPr lang="sr-Latn-CS" dirty="0" smtClean="0"/>
              <a:t> </a:t>
            </a:r>
            <a:r>
              <a:rPr lang="sr-Cyrl-RS" dirty="0" smtClean="0"/>
              <a:t>сна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узнемиреност)</a:t>
            </a:r>
            <a:r>
              <a:rPr lang="sr-Latn-CS" dirty="0" smtClean="0"/>
              <a:t>.</a:t>
            </a:r>
            <a:endParaRPr lang="sr-Cyrl-RS" dirty="0" smtClean="0"/>
          </a:p>
          <a:p>
            <a:r>
              <a:rPr lang="sr-Cyrl-RS" dirty="0" smtClean="0"/>
              <a:t>Танини из кафе и чаја везују гвожће и утичу на његову елиминацију из организма. Сходно томе, два сата пре и након узимања препарата гвожћа не треба конзумирати напитке који садрже кофеин. </a:t>
            </a:r>
            <a:endParaRPr lang="sr-Latn-C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7" name="Picture 6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/>
          <a:lstStyle/>
          <a:p>
            <a:r>
              <a:rPr lang="sr-Cyrl-RS" dirty="0" smtClean="0"/>
              <a:t>Бибер, парадајз, ђумбир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852937"/>
            <a:ext cx="8229600" cy="3672408"/>
          </a:xfrm>
        </p:spPr>
        <p:txBody>
          <a:bodyPr/>
          <a:lstStyle/>
          <a:p>
            <a:r>
              <a:rPr lang="sr-Cyrl-RS" dirty="0" smtClean="0"/>
              <a:t>Црни</a:t>
            </a:r>
            <a:r>
              <a:rPr lang="sr-Latn-CS" dirty="0" smtClean="0"/>
              <a:t> </a:t>
            </a:r>
            <a:r>
              <a:rPr lang="sr-Cyrl-RS" dirty="0" smtClean="0"/>
              <a:t>бибер</a:t>
            </a:r>
            <a:r>
              <a:rPr lang="sr-Latn-CS" dirty="0" smtClean="0"/>
              <a:t> </a:t>
            </a:r>
            <a:r>
              <a:rPr lang="sr-Cyrl-RS" dirty="0" smtClean="0"/>
              <a:t>успорава</a:t>
            </a:r>
            <a:r>
              <a:rPr lang="sr-Latn-CS" dirty="0" smtClean="0"/>
              <a:t> </a:t>
            </a:r>
            <a:r>
              <a:rPr lang="sr-Cyrl-RS" dirty="0" smtClean="0"/>
              <a:t>разградњу</a:t>
            </a:r>
            <a:r>
              <a:rPr lang="sr-Latn-CS" dirty="0" smtClean="0"/>
              <a:t> </a:t>
            </a:r>
            <a:r>
              <a:rPr lang="sr-Cyrl-RS" dirty="0" smtClean="0"/>
              <a:t>теофилина.</a:t>
            </a:r>
          </a:p>
          <a:p>
            <a:pPr>
              <a:buNone/>
            </a:pPr>
            <a:endParaRPr lang="sr-Cyrl-RS" dirty="0" smtClean="0"/>
          </a:p>
          <a:p>
            <a:pPr>
              <a:defRPr/>
            </a:pPr>
            <a:r>
              <a:rPr lang="sr-Cyrl-RS" dirty="0" smtClean="0"/>
              <a:t>Парадајз</a:t>
            </a:r>
            <a:r>
              <a:rPr lang="sr-Latn-CS" dirty="0" smtClean="0"/>
              <a:t> </a:t>
            </a:r>
            <a:r>
              <a:rPr lang="sr-Cyrl-RS" dirty="0" smtClean="0"/>
              <a:t>умањујуе</a:t>
            </a:r>
            <a:r>
              <a:rPr lang="sr-Latn-CS" dirty="0" smtClean="0"/>
              <a:t> </a:t>
            </a:r>
            <a:r>
              <a:rPr lang="sr-Cyrl-RS" dirty="0" smtClean="0"/>
              <a:t>дејство</a:t>
            </a:r>
            <a:r>
              <a:rPr lang="sr-Latn-CS" dirty="0" smtClean="0"/>
              <a:t> </a:t>
            </a:r>
            <a:r>
              <a:rPr lang="sr-Cyrl-RS" dirty="0" smtClean="0"/>
              <a:t>аналгетика и антихистаминика.</a:t>
            </a:r>
          </a:p>
          <a:p>
            <a:pPr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sr-Cyrl-RS" dirty="0" smtClean="0"/>
              <a:t>Ђумбир</a:t>
            </a:r>
            <a:r>
              <a:rPr lang="sr-Latn-CS" dirty="0" smtClean="0"/>
              <a:t> </a:t>
            </a:r>
            <a:r>
              <a:rPr lang="sr-Cyrl-RS" dirty="0" smtClean="0"/>
              <a:t>успорава коагулацију</a:t>
            </a:r>
            <a:r>
              <a:rPr lang="sr-Latn-CS" dirty="0" smtClean="0"/>
              <a:t> </a:t>
            </a:r>
            <a:r>
              <a:rPr lang="sr-Cyrl-RS" dirty="0" smtClean="0"/>
              <a:t>крви</a:t>
            </a:r>
            <a:r>
              <a:rPr lang="sr-Latn-CS" dirty="0" smtClean="0"/>
              <a:t>. </a:t>
            </a:r>
            <a:r>
              <a:rPr lang="sr-Cyrl-RS" dirty="0" smtClean="0"/>
              <a:t>Када</a:t>
            </a:r>
            <a:r>
              <a:rPr lang="sr-Latn-CS" dirty="0" smtClean="0"/>
              <a:t> </a:t>
            </a:r>
            <a:r>
              <a:rPr lang="sr-Cyrl-RS" dirty="0" smtClean="0"/>
              <a:t>се</a:t>
            </a:r>
            <a:r>
              <a:rPr lang="sr-Latn-CS" dirty="0" smtClean="0"/>
              <a:t> </a:t>
            </a:r>
            <a:r>
              <a:rPr lang="sr-Cyrl-RS" dirty="0" smtClean="0"/>
              <a:t>користи</a:t>
            </a:r>
            <a:r>
              <a:rPr lang="sr-Latn-CS" dirty="0" smtClean="0"/>
              <a:t> </a:t>
            </a:r>
            <a:r>
              <a:rPr lang="sr-Cyrl-RS" dirty="0" smtClean="0"/>
              <a:t>заједно</a:t>
            </a:r>
            <a:r>
              <a:rPr lang="sr-Latn-CS" dirty="0" smtClean="0"/>
              <a:t> </a:t>
            </a:r>
            <a:r>
              <a:rPr lang="sr-Cyrl-RS" dirty="0" smtClean="0"/>
              <a:t>са</a:t>
            </a:r>
            <a:r>
              <a:rPr lang="sr-Latn-CS" dirty="0" smtClean="0"/>
              <a:t> </a:t>
            </a:r>
            <a:r>
              <a:rPr lang="sr-Cyrl-RS" dirty="0" smtClean="0"/>
              <a:t>антикоагулантним</a:t>
            </a:r>
            <a:r>
              <a:rPr lang="sr-Latn-CS" dirty="0" smtClean="0"/>
              <a:t> </a:t>
            </a:r>
            <a:r>
              <a:rPr lang="sr-Cyrl-RS" dirty="0" smtClean="0"/>
              <a:t>лековима</a:t>
            </a:r>
            <a:r>
              <a:rPr lang="sr-Latn-CS" dirty="0" smtClean="0"/>
              <a:t> (</a:t>
            </a:r>
            <a:r>
              <a:rPr lang="sr-Cyrl-RS" dirty="0" smtClean="0"/>
              <a:t>варфарин</a:t>
            </a:r>
            <a:r>
              <a:rPr lang="sr-Latn-CS" dirty="0" smtClean="0"/>
              <a:t>) </a:t>
            </a:r>
            <a:r>
              <a:rPr lang="sr-Cyrl-RS" dirty="0" smtClean="0"/>
              <a:t>повећава</a:t>
            </a:r>
            <a:r>
              <a:rPr lang="sr-Latn-CS" dirty="0" smtClean="0"/>
              <a:t> </a:t>
            </a:r>
            <a:r>
              <a:rPr lang="sr-Cyrl-RS" dirty="0" smtClean="0"/>
              <a:t>се</a:t>
            </a:r>
            <a:r>
              <a:rPr lang="sr-Latn-CS" dirty="0" smtClean="0"/>
              <a:t> </a:t>
            </a:r>
            <a:r>
              <a:rPr lang="sr-Cyrl-RS" dirty="0" smtClean="0"/>
              <a:t>ризик</a:t>
            </a:r>
            <a:r>
              <a:rPr lang="sr-Latn-CS" dirty="0" smtClean="0"/>
              <a:t> </a:t>
            </a:r>
            <a:r>
              <a:rPr lang="sr-Cyrl-RS" dirty="0" smtClean="0"/>
              <a:t>од</a:t>
            </a:r>
            <a:r>
              <a:rPr lang="sr-Latn-CS" dirty="0" smtClean="0"/>
              <a:t> </a:t>
            </a:r>
            <a:r>
              <a:rPr lang="sr-Cyrl-RS" dirty="0" smtClean="0"/>
              <a:t>крварења,</a:t>
            </a:r>
            <a:r>
              <a:rPr lang="sr-Latn-CS" dirty="0" smtClean="0"/>
              <a:t> </a:t>
            </a:r>
            <a:r>
              <a:rPr lang="sr-Cyrl-RS" dirty="0" smtClean="0"/>
              <a:t>пре</a:t>
            </a:r>
            <a:r>
              <a:rPr lang="sr-Latn-CS" dirty="0" smtClean="0"/>
              <a:t> </a:t>
            </a:r>
            <a:r>
              <a:rPr lang="sr-Cyrl-RS" dirty="0" smtClean="0"/>
              <a:t>свега</a:t>
            </a:r>
            <a:r>
              <a:rPr lang="sr-Latn-CS" dirty="0" smtClean="0"/>
              <a:t> </a:t>
            </a:r>
            <a:r>
              <a:rPr lang="sr-Cyrl-RS" dirty="0" smtClean="0"/>
              <a:t>на нивоу</a:t>
            </a:r>
            <a:r>
              <a:rPr lang="sr-Latn-CS" dirty="0" smtClean="0"/>
              <a:t> </a:t>
            </a:r>
            <a:r>
              <a:rPr lang="sr-Cyrl-RS" dirty="0" smtClean="0"/>
              <a:t>желуца.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7" name="Picture 6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sr-Cyrl-RS" dirty="0" smtClean="0"/>
              <a:t>Алкохол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/>
          </a:bodyPr>
          <a:lstStyle/>
          <a:p>
            <a:r>
              <a:rPr lang="sr-Cyrl-RS" dirty="0" smtClean="0"/>
              <a:t>Етанол утиче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фармаколошки</a:t>
            </a:r>
            <a:r>
              <a:rPr lang="en-US" dirty="0" smtClean="0"/>
              <a:t> </a:t>
            </a:r>
            <a:r>
              <a:rPr lang="sr-Cyrl-RS" dirty="0" smtClean="0"/>
              <a:t>ефекат</a:t>
            </a:r>
            <a:r>
              <a:rPr lang="en-US" dirty="0" smtClean="0"/>
              <a:t> </a:t>
            </a:r>
            <a:r>
              <a:rPr lang="sr-Cyrl-RS" dirty="0" smtClean="0"/>
              <a:t>бројних</a:t>
            </a:r>
            <a:r>
              <a:rPr lang="en-US" dirty="0" smtClean="0"/>
              <a:t> </a:t>
            </a:r>
            <a:r>
              <a:rPr lang="sr-Cyrl-RS" dirty="0" smtClean="0"/>
              <a:t>лекова.</a:t>
            </a:r>
          </a:p>
          <a:p>
            <a:r>
              <a:rPr lang="sr-Cyrl-RS" u="sng" dirty="0" smtClean="0"/>
              <a:t>Акутно</a:t>
            </a:r>
            <a:r>
              <a:rPr lang="en-US" u="sng" dirty="0" smtClean="0"/>
              <a:t> </a:t>
            </a:r>
            <a:r>
              <a:rPr lang="sr-Cyrl-RS" u="sng" dirty="0" smtClean="0"/>
              <a:t>уношење</a:t>
            </a:r>
            <a:r>
              <a:rPr lang="en-US" dirty="0" smtClean="0"/>
              <a:t> </a:t>
            </a:r>
            <a:r>
              <a:rPr lang="sr-Cyrl-RS" dirty="0" smtClean="0"/>
              <a:t>углавном</a:t>
            </a:r>
            <a:r>
              <a:rPr lang="en-US" dirty="0" smtClean="0"/>
              <a:t> </a:t>
            </a:r>
            <a:r>
              <a:rPr lang="sr-Cyrl-RS" dirty="0" smtClean="0"/>
              <a:t>инхибира</a:t>
            </a:r>
            <a:r>
              <a:rPr lang="en-US" dirty="0" smtClean="0"/>
              <a:t> </a:t>
            </a:r>
            <a:r>
              <a:rPr lang="sr-Cyrl-RS" dirty="0" smtClean="0"/>
              <a:t>биотрансформацију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који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метаболишу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јетри</a:t>
            </a:r>
            <a:r>
              <a:rPr lang="en-US" dirty="0" smtClean="0"/>
              <a:t> </a:t>
            </a:r>
            <a:r>
              <a:rPr lang="sr-Cyrl-RS" dirty="0" smtClean="0"/>
              <a:t>системом</a:t>
            </a:r>
            <a:r>
              <a:rPr lang="en-US" dirty="0" smtClean="0"/>
              <a:t> </a:t>
            </a:r>
            <a:r>
              <a:rPr lang="sr-Cyrl-RS" dirty="0" smtClean="0"/>
              <a:t>монооксигеназа</a:t>
            </a:r>
            <a:r>
              <a:rPr lang="en-US" dirty="0" smtClean="0"/>
              <a:t>. </a:t>
            </a:r>
            <a:endParaRPr lang="sr-Cyrl-RS" dirty="0" smtClean="0"/>
          </a:p>
          <a:p>
            <a:r>
              <a:rPr lang="sr-Cyrl-RS" dirty="0" smtClean="0"/>
              <a:t>Нарочито</a:t>
            </a:r>
            <a:r>
              <a:rPr lang="en-US" dirty="0" smtClean="0"/>
              <a:t> </a:t>
            </a:r>
            <a:r>
              <a:rPr lang="sr-Cyrl-RS" dirty="0" smtClean="0"/>
              <a:t>су</a:t>
            </a:r>
            <a:r>
              <a:rPr lang="en-US" dirty="0" smtClean="0"/>
              <a:t> </a:t>
            </a:r>
            <a:r>
              <a:rPr lang="sr-Cyrl-RS" dirty="0" smtClean="0"/>
              <a:t>неповољне</a:t>
            </a:r>
            <a:r>
              <a:rPr lang="en-US" dirty="0" smtClean="0"/>
              <a:t> </a:t>
            </a:r>
            <a:r>
              <a:rPr lang="sr-Cyrl-RS" dirty="0" smtClean="0"/>
              <a:t>комбинације</a:t>
            </a:r>
            <a:r>
              <a:rPr lang="en-US" dirty="0" smtClean="0"/>
              <a:t> </a:t>
            </a:r>
            <a:r>
              <a:rPr lang="sr-Cyrl-RS" dirty="0" smtClean="0"/>
              <a:t>алкохола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следећих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: </a:t>
            </a:r>
            <a:endParaRPr lang="sr-Cyrl-RS" dirty="0" smtClean="0"/>
          </a:p>
          <a:p>
            <a:pPr lvl="1">
              <a:buNone/>
            </a:pPr>
            <a:r>
              <a:rPr lang="sr-Cyrl-RS" sz="1700" dirty="0" smtClean="0"/>
              <a:t>	</a:t>
            </a:r>
            <a:r>
              <a:rPr lang="sr-Cyrl-RS" dirty="0" smtClean="0"/>
              <a:t>барбитурата</a:t>
            </a:r>
            <a:r>
              <a:rPr lang="en-US" dirty="0" smtClean="0"/>
              <a:t>, </a:t>
            </a:r>
            <a:r>
              <a:rPr lang="sr-Cyrl-RS" dirty="0" smtClean="0"/>
              <a:t>тегретола</a:t>
            </a:r>
            <a:r>
              <a:rPr lang="en-US" dirty="0" smtClean="0"/>
              <a:t>, </a:t>
            </a:r>
            <a:r>
              <a:rPr lang="sr-Cyrl-RS" dirty="0" smtClean="0"/>
              <a:t>хлоралхидрата</a:t>
            </a:r>
            <a:r>
              <a:rPr lang="en-US" dirty="0" smtClean="0"/>
              <a:t>, </a:t>
            </a:r>
            <a:r>
              <a:rPr lang="sr-Cyrl-RS" dirty="0" smtClean="0"/>
              <a:t>дисулфирама</a:t>
            </a:r>
            <a:r>
              <a:rPr lang="en-US" dirty="0" smtClean="0"/>
              <a:t>, </a:t>
            </a:r>
            <a:r>
              <a:rPr lang="sr-Cyrl-RS" dirty="0" smtClean="0"/>
              <a:t>инсулина</a:t>
            </a:r>
            <a:r>
              <a:rPr lang="en-US" dirty="0" smtClean="0"/>
              <a:t>, </a:t>
            </a:r>
            <a:r>
              <a:rPr lang="sr-Cyrl-RS" dirty="0" smtClean="0"/>
              <a:t>мепробамата</a:t>
            </a:r>
            <a:r>
              <a:rPr lang="en-US" dirty="0" smtClean="0"/>
              <a:t>, </a:t>
            </a:r>
            <a:r>
              <a:rPr lang="sr-Cyrl-RS" dirty="0" smtClean="0"/>
              <a:t>метотрексата</a:t>
            </a:r>
            <a:r>
              <a:rPr lang="en-US" dirty="0" smtClean="0"/>
              <a:t>, </a:t>
            </a:r>
            <a:r>
              <a:rPr lang="sr-Cyrl-RS" dirty="0" smtClean="0"/>
              <a:t>морфина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наркотичних</a:t>
            </a:r>
            <a:r>
              <a:rPr lang="en-US" dirty="0" smtClean="0"/>
              <a:t> </a:t>
            </a:r>
            <a:r>
              <a:rPr lang="sr-Cyrl-RS" dirty="0" smtClean="0"/>
              <a:t>аналгетика</a:t>
            </a:r>
            <a:r>
              <a:rPr lang="en-US" dirty="0" smtClean="0"/>
              <a:t>, </a:t>
            </a:r>
            <a:r>
              <a:rPr lang="sr-Cyrl-RS" dirty="0" smtClean="0"/>
              <a:t>антибиотика</a:t>
            </a:r>
            <a:r>
              <a:rPr lang="en-US" dirty="0" smtClean="0"/>
              <a:t>, </a:t>
            </a:r>
            <a:r>
              <a:rPr lang="sr-Cyrl-RS" dirty="0" smtClean="0"/>
              <a:t>сулфонамида</a:t>
            </a:r>
            <a:r>
              <a:rPr lang="en-US" dirty="0" smtClean="0"/>
              <a:t>, </a:t>
            </a:r>
            <a:r>
              <a:rPr lang="sr-Cyrl-RS" dirty="0" smtClean="0"/>
              <a:t>миорелаксанаса</a:t>
            </a:r>
            <a:r>
              <a:rPr lang="en-US" dirty="0" smtClean="0"/>
              <a:t>, </a:t>
            </a:r>
            <a:r>
              <a:rPr lang="sr-Cyrl-RS" dirty="0" smtClean="0"/>
              <a:t>нитрата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нитрита</a:t>
            </a:r>
            <a:r>
              <a:rPr lang="en-US" dirty="0" smtClean="0"/>
              <a:t>, </a:t>
            </a:r>
            <a:r>
              <a:rPr lang="sr-Cyrl-RS" dirty="0" smtClean="0"/>
              <a:t>седатива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хипнотика</a:t>
            </a:r>
            <a:r>
              <a:rPr lang="en-US" dirty="0" smtClean="0"/>
              <a:t>, </a:t>
            </a:r>
            <a:r>
              <a:rPr lang="sr-Cyrl-RS" dirty="0" smtClean="0"/>
              <a:t>трицикличних</a:t>
            </a:r>
            <a:r>
              <a:rPr lang="en-US" dirty="0" smtClean="0"/>
              <a:t> </a:t>
            </a:r>
            <a:r>
              <a:rPr lang="sr-Cyrl-RS" dirty="0" smtClean="0"/>
              <a:t>антидепресива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др</a:t>
            </a:r>
            <a:r>
              <a:rPr lang="en-US" dirty="0" smtClean="0"/>
              <a:t>. 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7" name="Picture 6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/>
          <a:lstStyle/>
          <a:p>
            <a:r>
              <a:rPr lang="sr-Cyrl-RS" dirty="0" smtClean="0"/>
              <a:t>Алкохол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4525963"/>
          </a:xfrm>
        </p:spPr>
        <p:txBody>
          <a:bodyPr>
            <a:normAutofit/>
          </a:bodyPr>
          <a:lstStyle/>
          <a:p>
            <a:r>
              <a:rPr lang="sr-Cyrl-RS" dirty="0" smtClean="0"/>
              <a:t>Дисулфирам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неки</a:t>
            </a:r>
            <a:r>
              <a:rPr lang="en-US" dirty="0" smtClean="0"/>
              <a:t> </a:t>
            </a:r>
            <a:r>
              <a:rPr lang="sr-Cyrl-RS" dirty="0" smtClean="0"/>
              <a:t>антибиотици</a:t>
            </a:r>
            <a:r>
              <a:rPr lang="en-US" dirty="0" smtClean="0"/>
              <a:t> (</a:t>
            </a:r>
            <a:r>
              <a:rPr lang="sr-Cyrl-RS" dirty="0" smtClean="0"/>
              <a:t>цефалоспорини</a:t>
            </a:r>
            <a:r>
              <a:rPr lang="en-US" dirty="0" smtClean="0"/>
              <a:t>, </a:t>
            </a:r>
            <a:r>
              <a:rPr lang="sr-Cyrl-RS" dirty="0" smtClean="0"/>
              <a:t>метронидазол</a:t>
            </a:r>
            <a:r>
              <a:rPr lang="en-US" dirty="0" smtClean="0"/>
              <a:t>, </a:t>
            </a:r>
            <a:r>
              <a:rPr lang="sr-Cyrl-RS" dirty="0" smtClean="0"/>
              <a:t>хлорамфеникол</a:t>
            </a:r>
            <a:r>
              <a:rPr lang="en-US" dirty="0" smtClean="0"/>
              <a:t>, </a:t>
            </a:r>
            <a:r>
              <a:rPr lang="sr-Cyrl-RS" dirty="0" smtClean="0"/>
              <a:t>сулфонамиди</a:t>
            </a:r>
            <a:r>
              <a:rPr lang="en-US" dirty="0" smtClean="0"/>
              <a:t>),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комбинацији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алкохолом</a:t>
            </a:r>
            <a:r>
              <a:rPr lang="en-US" dirty="0" smtClean="0"/>
              <a:t> </a:t>
            </a:r>
            <a:r>
              <a:rPr lang="sr-Cyrl-RS" dirty="0" smtClean="0"/>
              <a:t>доводе</a:t>
            </a:r>
            <a:r>
              <a:rPr lang="en-US" dirty="0" smtClean="0"/>
              <a:t> </a:t>
            </a:r>
            <a:r>
              <a:rPr lang="sr-Cyrl-RS" dirty="0" smtClean="0"/>
              <a:t>до</a:t>
            </a:r>
            <a:r>
              <a:rPr lang="en-US" dirty="0" smtClean="0"/>
              <a:t> </a:t>
            </a:r>
            <a:r>
              <a:rPr lang="sr-Cyrl-RS" dirty="0" smtClean="0"/>
              <a:t>испољавања</a:t>
            </a:r>
            <a:r>
              <a:rPr lang="en-US" dirty="0" smtClean="0"/>
              <a:t> </a:t>
            </a:r>
            <a:r>
              <a:rPr lang="sr-Cyrl-RS" dirty="0" smtClean="0"/>
              <a:t>токсичних</a:t>
            </a:r>
            <a:r>
              <a:rPr lang="en-US" dirty="0" smtClean="0"/>
              <a:t> </a:t>
            </a:r>
            <a:r>
              <a:rPr lang="sr-Cyrl-RS" dirty="0" smtClean="0"/>
              <a:t>ефеката (дисулфирамска реакција)</a:t>
            </a:r>
          </a:p>
          <a:p>
            <a:r>
              <a:rPr lang="sr-Cyrl-RS" u="sng" dirty="0" smtClean="0"/>
              <a:t>Препорука</a:t>
            </a:r>
            <a:r>
              <a:rPr lang="en-US" dirty="0" smtClean="0"/>
              <a:t>: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току</a:t>
            </a:r>
            <a:r>
              <a:rPr lang="en-US" dirty="0" smtClean="0"/>
              <a:t> </a:t>
            </a:r>
            <a:r>
              <a:rPr lang="sr-Cyrl-RS" dirty="0" smtClean="0"/>
              <a:t>антибиотске</a:t>
            </a:r>
            <a:r>
              <a:rPr lang="en-US" dirty="0" smtClean="0"/>
              <a:t> </a:t>
            </a:r>
            <a:r>
              <a:rPr lang="sr-Cyrl-RS" dirty="0" smtClean="0"/>
              <a:t>терапије</a:t>
            </a:r>
            <a:r>
              <a:rPr lang="en-US" dirty="0" smtClean="0"/>
              <a:t> </a:t>
            </a:r>
            <a:r>
              <a:rPr lang="sr-Cyrl-RS" dirty="0" smtClean="0"/>
              <a:t>као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три</a:t>
            </a:r>
            <a:r>
              <a:rPr lang="en-US" dirty="0" smtClean="0"/>
              <a:t> </a:t>
            </a:r>
            <a:r>
              <a:rPr lang="sr-Cyrl-RS" dirty="0" smtClean="0"/>
              <a:t>до</a:t>
            </a:r>
            <a:r>
              <a:rPr lang="en-US" dirty="0" smtClean="0"/>
              <a:t> </a:t>
            </a:r>
            <a:r>
              <a:rPr lang="sr-Cyrl-RS" dirty="0" smtClean="0"/>
              <a:t>седам</a:t>
            </a:r>
            <a:r>
              <a:rPr lang="en-US" dirty="0" smtClean="0"/>
              <a:t> </a:t>
            </a:r>
            <a:r>
              <a:rPr lang="sr-Cyrl-RS" dirty="0" smtClean="0"/>
              <a:t>дана</a:t>
            </a:r>
            <a:r>
              <a:rPr lang="en-US" dirty="0" smtClean="0"/>
              <a:t> </a:t>
            </a:r>
            <a:r>
              <a:rPr lang="sr-Cyrl-RS" dirty="0" smtClean="0"/>
              <a:t>после</a:t>
            </a:r>
            <a:r>
              <a:rPr lang="en-US" dirty="0" smtClean="0"/>
              <a:t> </a:t>
            </a:r>
            <a:r>
              <a:rPr lang="sr-Cyrl-RS" dirty="0" smtClean="0"/>
              <a:t>терапије</a:t>
            </a:r>
            <a:r>
              <a:rPr lang="en-US" dirty="0" smtClean="0"/>
              <a:t> </a:t>
            </a:r>
            <a:r>
              <a:rPr lang="sr-Cyrl-RS" dirty="0" smtClean="0"/>
              <a:t>не</a:t>
            </a:r>
            <a:r>
              <a:rPr lang="en-US" dirty="0" smtClean="0"/>
              <a:t> </a:t>
            </a:r>
            <a:r>
              <a:rPr lang="sr-Cyrl-RS" dirty="0" smtClean="0"/>
              <a:t>конзумирати</a:t>
            </a:r>
            <a:r>
              <a:rPr lang="en-US" dirty="0" smtClean="0"/>
              <a:t> </a:t>
            </a:r>
            <a:r>
              <a:rPr lang="sr-Cyrl-RS" dirty="0" smtClean="0"/>
              <a:t>алкохолна</a:t>
            </a:r>
            <a:r>
              <a:rPr lang="en-US" dirty="0" smtClean="0"/>
              <a:t> </a:t>
            </a:r>
            <a:r>
              <a:rPr lang="sr-Cyrl-RS" dirty="0" smtClean="0"/>
              <a:t>пића</a:t>
            </a:r>
          </a:p>
          <a:p>
            <a:endParaRPr lang="sr-Cyrl-RS" dirty="0" smtClean="0"/>
          </a:p>
          <a:p>
            <a:r>
              <a:rPr lang="sr-Cyrl-RS" dirty="0" smtClean="0"/>
              <a:t>Леталн</a:t>
            </a:r>
            <a:r>
              <a:rPr lang="pl-PL" dirty="0" smtClean="0"/>
              <a:t>a </a:t>
            </a:r>
            <a:r>
              <a:rPr lang="sr-Cyrl-RS" dirty="0" smtClean="0"/>
              <a:t>доз</a:t>
            </a:r>
            <a:r>
              <a:rPr lang="pl-PL" dirty="0" smtClean="0"/>
              <a:t>a </a:t>
            </a:r>
            <a:r>
              <a:rPr lang="sr-Cyrl-RS" dirty="0" smtClean="0"/>
              <a:t>б</a:t>
            </a:r>
            <a:r>
              <a:rPr lang="pl-PL" dirty="0" smtClean="0"/>
              <a:t>a</a:t>
            </a:r>
            <a:r>
              <a:rPr lang="sr-Cyrl-RS" dirty="0" smtClean="0"/>
              <a:t>рбитурате ј</a:t>
            </a:r>
            <a:r>
              <a:rPr lang="pl-PL" dirty="0" smtClean="0"/>
              <a:t>e </a:t>
            </a:r>
            <a:r>
              <a:rPr lang="sr-Cyrl-RS" dirty="0" smtClean="0"/>
              <a:t>за ск</a:t>
            </a:r>
            <a:r>
              <a:rPr lang="pl-PL" dirty="0" smtClean="0"/>
              <a:t>o</a:t>
            </a:r>
            <a:r>
              <a:rPr lang="sr-Cyrl-RS" dirty="0" smtClean="0"/>
              <a:t>р</a:t>
            </a:r>
            <a:r>
              <a:rPr lang="pl-PL" dirty="0" smtClean="0"/>
              <a:t>o 50% </a:t>
            </a:r>
            <a:r>
              <a:rPr lang="sr-Cyrl-RS" dirty="0" smtClean="0"/>
              <a:t>м</a:t>
            </a:r>
            <a:r>
              <a:rPr lang="pl-PL" dirty="0" smtClean="0"/>
              <a:t>a</a:t>
            </a:r>
            <a:r>
              <a:rPr lang="sr-Cyrl-RS" dirty="0" smtClean="0"/>
              <a:t>њ</a:t>
            </a:r>
            <a:r>
              <a:rPr lang="pl-PL" dirty="0" smtClean="0"/>
              <a:t>a </a:t>
            </a:r>
            <a:r>
              <a:rPr lang="sr-Cyrl-RS" dirty="0" smtClean="0"/>
              <a:t>у</a:t>
            </a:r>
            <a:r>
              <a:rPr lang="pl-PL" dirty="0" smtClean="0"/>
              <a:t> </a:t>
            </a:r>
            <a:r>
              <a:rPr lang="sr-Cyrl-RS" dirty="0" smtClean="0"/>
              <a:t>присуству алкохола.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/>
          <a:lstStyle/>
          <a:p>
            <a:r>
              <a:rPr lang="sr-Cyrl-RS" dirty="0" smtClean="0"/>
              <a:t>Алкохол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/>
          </a:bodyPr>
          <a:lstStyle/>
          <a:p>
            <a:r>
              <a:rPr lang="sr-Cyrl-RS" u="sng" dirty="0" smtClean="0"/>
              <a:t>Код</a:t>
            </a:r>
            <a:r>
              <a:rPr lang="en-US" u="sng" dirty="0" smtClean="0"/>
              <a:t> </a:t>
            </a:r>
            <a:r>
              <a:rPr lang="sr-Cyrl-RS" u="sng" dirty="0" smtClean="0"/>
              <a:t>хроничног</a:t>
            </a:r>
            <a:r>
              <a:rPr lang="en-US" u="sng" dirty="0" smtClean="0"/>
              <a:t> </a:t>
            </a:r>
            <a:r>
              <a:rPr lang="sr-Cyrl-RS" u="sng" dirty="0" smtClean="0"/>
              <a:t>уношења</a:t>
            </a:r>
            <a:r>
              <a:rPr lang="en-US" dirty="0" smtClean="0"/>
              <a:t> </a:t>
            </a:r>
            <a:r>
              <a:rPr lang="sr-Cyrl-RS" dirty="0" smtClean="0"/>
              <a:t>због</a:t>
            </a:r>
            <a:r>
              <a:rPr lang="en-US" dirty="0" smtClean="0"/>
              <a:t> </a:t>
            </a:r>
            <a:r>
              <a:rPr lang="sr-Cyrl-RS" dirty="0" smtClean="0"/>
              <a:t>индукције</a:t>
            </a:r>
            <a:r>
              <a:rPr lang="en-US" dirty="0" smtClean="0"/>
              <a:t> </a:t>
            </a:r>
            <a:r>
              <a:rPr lang="sr-Cyrl-RS" dirty="0" smtClean="0"/>
              <a:t>микрозомалних</a:t>
            </a:r>
            <a:r>
              <a:rPr lang="en-US" dirty="0" smtClean="0"/>
              <a:t> </a:t>
            </a:r>
            <a:r>
              <a:rPr lang="sr-Cyrl-RS" dirty="0" smtClean="0"/>
              <a:t>ензима</a:t>
            </a:r>
            <a:r>
              <a:rPr lang="en-US" dirty="0" smtClean="0"/>
              <a:t> </a:t>
            </a:r>
            <a:r>
              <a:rPr lang="sr-Cyrl-RS" dirty="0" smtClean="0"/>
              <a:t>јетре</a:t>
            </a:r>
            <a:r>
              <a:rPr lang="en-US" dirty="0" smtClean="0"/>
              <a:t> </a:t>
            </a:r>
            <a:r>
              <a:rPr lang="sr-Cyrl-RS" dirty="0" smtClean="0"/>
              <a:t>повећава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метаболизам</a:t>
            </a:r>
            <a:r>
              <a:rPr lang="en-US" dirty="0" smtClean="0"/>
              <a:t> </a:t>
            </a:r>
            <a:r>
              <a:rPr lang="sr-Cyrl-RS" dirty="0" smtClean="0"/>
              <a:t>пентобарбитала</a:t>
            </a:r>
            <a:r>
              <a:rPr lang="en-US" dirty="0" smtClean="0"/>
              <a:t>, </a:t>
            </a:r>
            <a:r>
              <a:rPr lang="sr-Cyrl-RS" dirty="0" smtClean="0"/>
              <a:t>мепробамата</a:t>
            </a:r>
            <a:r>
              <a:rPr lang="en-US" dirty="0" smtClean="0"/>
              <a:t>, </a:t>
            </a:r>
            <a:r>
              <a:rPr lang="sr-Cyrl-RS" dirty="0" smtClean="0"/>
              <a:t>аминопирина</a:t>
            </a:r>
            <a:r>
              <a:rPr lang="en-US" dirty="0" smtClean="0"/>
              <a:t>, </a:t>
            </a:r>
            <a:r>
              <a:rPr lang="sr-Cyrl-RS" dirty="0" smtClean="0"/>
              <a:t>толбутамида</a:t>
            </a:r>
            <a:r>
              <a:rPr lang="en-US" dirty="0" smtClean="0"/>
              <a:t>, </a:t>
            </a:r>
            <a:r>
              <a:rPr lang="sr-Cyrl-RS" dirty="0" smtClean="0"/>
              <a:t>доксициклина</a:t>
            </a:r>
            <a:r>
              <a:rPr lang="en-US" dirty="0" smtClean="0"/>
              <a:t>, </a:t>
            </a:r>
            <a:r>
              <a:rPr lang="sr-Cyrl-RS" dirty="0" smtClean="0"/>
              <a:t>варфарина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теофилина</a:t>
            </a:r>
            <a:r>
              <a:rPr lang="en-US" dirty="0" smtClean="0"/>
              <a:t>, </a:t>
            </a:r>
            <a:r>
              <a:rPr lang="sr-Cyrl-RS" dirty="0" smtClean="0"/>
              <a:t>али</a:t>
            </a:r>
            <a:r>
              <a:rPr lang="en-US" dirty="0" smtClean="0"/>
              <a:t> </a:t>
            </a:r>
            <a:r>
              <a:rPr lang="sr-Cyrl-RS" dirty="0" smtClean="0"/>
              <a:t>су</a:t>
            </a:r>
            <a:r>
              <a:rPr lang="en-US" dirty="0" smtClean="0"/>
              <a:t> </a:t>
            </a:r>
            <a:r>
              <a:rPr lang="sr-Cyrl-RS" dirty="0" smtClean="0"/>
              <a:t>присутне</a:t>
            </a:r>
            <a:r>
              <a:rPr lang="en-US" dirty="0" smtClean="0"/>
              <a:t> </a:t>
            </a:r>
            <a:r>
              <a:rPr lang="sr-Cyrl-RS" dirty="0" smtClean="0"/>
              <a:t>велике</a:t>
            </a:r>
            <a:r>
              <a:rPr lang="en-US" dirty="0" smtClean="0"/>
              <a:t> </a:t>
            </a:r>
            <a:r>
              <a:rPr lang="sr-Cyrl-RS" dirty="0" smtClean="0"/>
              <a:t>интериндивидуалне</a:t>
            </a:r>
            <a:r>
              <a:rPr lang="en-US" dirty="0" smtClean="0"/>
              <a:t> </a:t>
            </a:r>
            <a:r>
              <a:rPr lang="sr-Cyrl-RS" dirty="0" smtClean="0"/>
              <a:t>разлике</a:t>
            </a:r>
            <a:r>
              <a:rPr lang="en-US" dirty="0" smtClean="0"/>
              <a:t>.</a:t>
            </a:r>
            <a:endParaRPr lang="sr-Cyrl-RS" dirty="0" smtClean="0"/>
          </a:p>
          <a:p>
            <a:pPr>
              <a:buNone/>
            </a:pPr>
            <a:endParaRPr lang="sr-Latn-RS" dirty="0" smtClean="0"/>
          </a:p>
          <a:p>
            <a:r>
              <a:rPr lang="sr-Latn-RS" dirty="0" smtClean="0"/>
              <a:t>O</a:t>
            </a:r>
            <a:r>
              <a:rPr lang="sr-Cyrl-RS" dirty="0" smtClean="0"/>
              <a:t>штећ</a:t>
            </a:r>
            <a:r>
              <a:rPr lang="en-US" dirty="0" smtClean="0"/>
              <a:t>e</a:t>
            </a:r>
            <a:r>
              <a:rPr lang="sr-Cyrl-RS" dirty="0" smtClean="0"/>
              <a:t>њ</a:t>
            </a:r>
            <a:r>
              <a:rPr lang="en-US" dirty="0" smtClean="0"/>
              <a:t>e </a:t>
            </a:r>
            <a:r>
              <a:rPr lang="sr-Cyrl-RS" dirty="0" smtClean="0"/>
              <a:t>ј</a:t>
            </a:r>
            <a:r>
              <a:rPr lang="en-US" dirty="0" smtClean="0"/>
              <a:t>e</a:t>
            </a:r>
            <a:r>
              <a:rPr lang="sr-Cyrl-RS" dirty="0" smtClean="0"/>
              <a:t>тр</a:t>
            </a:r>
            <a:r>
              <a:rPr lang="en-US" dirty="0" smtClean="0"/>
              <a:t>e </a:t>
            </a:r>
            <a:r>
              <a:rPr lang="sr-Cyrl-RS" dirty="0" smtClean="0"/>
              <a:t>изазвано хроничним уносом алкохола може да умањи метамболизам неких лекова (тетрациклни, пеницилини) – услед дужег задржавања у организму могу додатно да оштете јетру.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5" name="Picture 4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/>
          <a:lstStyle/>
          <a:p>
            <a:r>
              <a:rPr lang="sr-Cyrl-RS" dirty="0" smtClean="0"/>
              <a:t>Храна и Антидепресиви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/>
          <a:lstStyle/>
          <a:p>
            <a:pPr fontAlgn="t"/>
            <a:r>
              <a:rPr lang="sr-Cyrl-RS" dirty="0" smtClean="0"/>
              <a:t>МАО</a:t>
            </a:r>
            <a:r>
              <a:rPr lang="sr-Latn-CS" dirty="0" smtClean="0"/>
              <a:t> </a:t>
            </a:r>
            <a:r>
              <a:rPr lang="sr-Cyrl-RS" dirty="0" smtClean="0"/>
              <a:t>инхибиторима, лековима из групе антидепресива,</a:t>
            </a:r>
            <a:r>
              <a:rPr lang="sr-Latn-CS" dirty="0" smtClean="0"/>
              <a:t> </a:t>
            </a:r>
            <a:r>
              <a:rPr lang="sr-Cyrl-RS" dirty="0" smtClean="0"/>
              <a:t>ефекат могу смањити:</a:t>
            </a:r>
            <a:endParaRPr lang="en-US" dirty="0" smtClean="0"/>
          </a:p>
          <a:p>
            <a:pPr lvl="1" fontAlgn="t"/>
            <a:r>
              <a:rPr lang="sr-Cyrl-RS" dirty="0" smtClean="0"/>
              <a:t>пилећа</a:t>
            </a:r>
            <a:r>
              <a:rPr lang="sr-Latn-CS" dirty="0" smtClean="0"/>
              <a:t> </a:t>
            </a:r>
            <a:r>
              <a:rPr lang="sr-Cyrl-RS" dirty="0" smtClean="0"/>
              <a:t>џигерица</a:t>
            </a:r>
            <a:r>
              <a:rPr lang="sr-Latn-CS" dirty="0" smtClean="0"/>
              <a:t> </a:t>
            </a:r>
            <a:endParaRPr lang="en-US" dirty="0" smtClean="0"/>
          </a:p>
          <a:p>
            <a:pPr lvl="1" fontAlgn="t"/>
            <a:r>
              <a:rPr lang="sr-Cyrl-RS" dirty="0" smtClean="0"/>
              <a:t>сушена</a:t>
            </a:r>
            <a:r>
              <a:rPr lang="sr-Latn-CS" dirty="0" smtClean="0"/>
              <a:t> </a:t>
            </a:r>
            <a:r>
              <a:rPr lang="sr-Cyrl-RS" dirty="0" smtClean="0"/>
              <a:t>риба</a:t>
            </a:r>
            <a:r>
              <a:rPr lang="sr-Latn-CS" dirty="0" smtClean="0"/>
              <a:t>, </a:t>
            </a:r>
            <a:r>
              <a:rPr lang="sr-Cyrl-RS" dirty="0" smtClean="0"/>
              <a:t>кавијар</a:t>
            </a:r>
            <a:r>
              <a:rPr lang="sr-Latn-CS" dirty="0" smtClean="0"/>
              <a:t>,</a:t>
            </a:r>
            <a:endParaRPr lang="en-US" dirty="0" smtClean="0"/>
          </a:p>
          <a:p>
            <a:pPr lvl="1" fontAlgn="t"/>
            <a:r>
              <a:rPr lang="sr-Cyrl-RS" dirty="0" smtClean="0"/>
              <a:t>соја</a:t>
            </a:r>
            <a:r>
              <a:rPr lang="sr-Latn-CS" dirty="0" smtClean="0"/>
              <a:t> </a:t>
            </a:r>
            <a:r>
              <a:rPr lang="sr-Cyrl-RS" dirty="0" smtClean="0"/>
              <a:t>сос</a:t>
            </a:r>
            <a:r>
              <a:rPr lang="sr-Latn-CS" dirty="0" smtClean="0"/>
              <a:t>, </a:t>
            </a:r>
            <a:r>
              <a:rPr lang="sr-Cyrl-RS" dirty="0" smtClean="0"/>
              <a:t>фава</a:t>
            </a:r>
            <a:r>
              <a:rPr lang="sr-Latn-CS" dirty="0" smtClean="0"/>
              <a:t> </a:t>
            </a:r>
            <a:r>
              <a:rPr lang="sr-Cyrl-RS" dirty="0" smtClean="0"/>
              <a:t>сочиво</a:t>
            </a:r>
            <a:endParaRPr lang="en-US" dirty="0" smtClean="0"/>
          </a:p>
          <a:p>
            <a:pPr lvl="1" fontAlgn="t"/>
            <a:r>
              <a:rPr lang="sr-Cyrl-RS" dirty="0" smtClean="0"/>
              <a:t>авокадо</a:t>
            </a:r>
            <a:r>
              <a:rPr lang="sr-Latn-CS" dirty="0" smtClean="0"/>
              <a:t>, </a:t>
            </a:r>
            <a:r>
              <a:rPr lang="sr-Cyrl-RS" dirty="0" smtClean="0"/>
              <a:t>банане</a:t>
            </a:r>
            <a:endParaRPr lang="en-US" dirty="0" smtClean="0"/>
          </a:p>
          <a:p>
            <a:pPr lvl="1" fontAlgn="t"/>
            <a:r>
              <a:rPr lang="sr-Cyrl-RS" dirty="0" smtClean="0"/>
              <a:t>екстракти</a:t>
            </a:r>
            <a:r>
              <a:rPr lang="sr-Latn-CS" dirty="0" smtClean="0"/>
              <a:t> </a:t>
            </a:r>
            <a:r>
              <a:rPr lang="sr-Cyrl-RS" dirty="0" smtClean="0"/>
              <a:t>квасца</a:t>
            </a:r>
            <a:endParaRPr lang="en-US" dirty="0" smtClean="0"/>
          </a:p>
          <a:p>
            <a:pPr lvl="1" fontAlgn="t"/>
            <a:r>
              <a:rPr lang="sr-Cyrl-RS" dirty="0" smtClean="0"/>
              <a:t>црвено</a:t>
            </a:r>
            <a:r>
              <a:rPr lang="sr-Latn-CS" dirty="0" smtClean="0"/>
              <a:t> </a:t>
            </a:r>
            <a:r>
              <a:rPr lang="sr-Cyrl-RS" dirty="0" smtClean="0"/>
              <a:t>вино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пиво</a:t>
            </a:r>
            <a:endParaRPr lang="en-US" dirty="0" smtClean="0"/>
          </a:p>
          <a:p>
            <a:pPr lvl="1" fontAlgn="t"/>
            <a:r>
              <a:rPr lang="sr-Cyrl-RS" dirty="0" smtClean="0"/>
              <a:t>производи</a:t>
            </a:r>
            <a:r>
              <a:rPr lang="sr-Latn-CS" dirty="0" smtClean="0"/>
              <a:t> </a:t>
            </a:r>
            <a:r>
              <a:rPr lang="sr-Cyrl-RS" dirty="0" smtClean="0"/>
              <a:t>који</a:t>
            </a:r>
            <a:r>
              <a:rPr lang="sr-Latn-CS" dirty="0" smtClean="0"/>
              <a:t> </a:t>
            </a:r>
            <a:r>
              <a:rPr lang="sr-Cyrl-RS" dirty="0" smtClean="0"/>
              <a:t>садрже</a:t>
            </a:r>
            <a:r>
              <a:rPr lang="sr-Latn-CS" dirty="0" smtClean="0"/>
              <a:t> </a:t>
            </a:r>
            <a:r>
              <a:rPr lang="sr-Cyrl-RS" dirty="0" smtClean="0"/>
              <a:t>кофеин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5" name="Picture 4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/>
          <a:lstStyle/>
          <a:p>
            <a:r>
              <a:rPr lang="sr-Cyrl-RS" dirty="0" smtClean="0"/>
              <a:t>Дијететски суплементи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7992888" cy="418105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неким</a:t>
            </a:r>
            <a:r>
              <a:rPr lang="en-US" dirty="0" smtClean="0"/>
              <a:t> </a:t>
            </a:r>
            <a:r>
              <a:rPr lang="sr-Cyrl-RS" dirty="0" smtClean="0"/>
              <a:t>земљама</a:t>
            </a:r>
            <a:r>
              <a:rPr lang="en-US" dirty="0" smtClean="0"/>
              <a:t> </a:t>
            </a:r>
            <a:r>
              <a:rPr lang="sr-Cyrl-RS" dirty="0" smtClean="0"/>
              <a:t>ЕУ</a:t>
            </a:r>
            <a:r>
              <a:rPr lang="en-US" dirty="0" smtClean="0"/>
              <a:t>, </a:t>
            </a:r>
            <a:r>
              <a:rPr lang="sr-Cyrl-RS" dirty="0" smtClean="0"/>
              <a:t>поједини</a:t>
            </a:r>
            <a:r>
              <a:rPr lang="en-US" dirty="0" smtClean="0"/>
              <a:t> </a:t>
            </a:r>
            <a:r>
              <a:rPr lang="sr-Cyrl-RS" dirty="0" smtClean="0"/>
              <a:t>биљни</a:t>
            </a:r>
            <a:r>
              <a:rPr lang="en-US" dirty="0" smtClean="0"/>
              <a:t> </a:t>
            </a:r>
            <a:r>
              <a:rPr lang="sr-Cyrl-RS" dirty="0" smtClean="0"/>
              <a:t>лекови</a:t>
            </a:r>
            <a:r>
              <a:rPr lang="en-US" dirty="0" smtClean="0"/>
              <a:t> </a:t>
            </a:r>
            <a:r>
              <a:rPr lang="sr-Cyrl-RS" dirty="0" smtClean="0"/>
              <a:t>припадају</a:t>
            </a:r>
            <a:r>
              <a:rPr lang="en-US" dirty="0" smtClean="0"/>
              <a:t> </a:t>
            </a:r>
            <a:r>
              <a:rPr lang="sr-Cyrl-RS" dirty="0" smtClean="0"/>
              <a:t>систему</a:t>
            </a:r>
            <a:r>
              <a:rPr lang="en-US" dirty="0" smtClean="0"/>
              <a:t> </a:t>
            </a:r>
            <a:r>
              <a:rPr lang="sr-Cyrl-RS" dirty="0" smtClean="0"/>
              <a:t>примарне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заштите</a:t>
            </a:r>
            <a:r>
              <a:rPr lang="en-US" dirty="0" smtClean="0"/>
              <a:t> (</a:t>
            </a:r>
            <a:r>
              <a:rPr lang="sr-Cyrl-RS" dirty="0" smtClean="0"/>
              <a:t>издају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лекарски</a:t>
            </a:r>
            <a:r>
              <a:rPr lang="en-US" dirty="0" smtClean="0"/>
              <a:t> </a:t>
            </a:r>
            <a:r>
              <a:rPr lang="sr-Cyrl-RS" dirty="0" smtClean="0"/>
              <a:t>рецепт</a:t>
            </a:r>
            <a:r>
              <a:rPr lang="en-US" dirty="0" smtClean="0"/>
              <a:t>). </a:t>
            </a:r>
            <a:endParaRPr lang="sr-Latn-CS" dirty="0" smtClean="0"/>
          </a:p>
          <a:p>
            <a:pPr>
              <a:defRPr/>
            </a:pPr>
            <a:r>
              <a:rPr lang="sr-Cyrl-RS" dirty="0" smtClean="0"/>
              <a:t>Док се у</a:t>
            </a:r>
            <a:r>
              <a:rPr lang="en-US" dirty="0" smtClean="0"/>
              <a:t> </a:t>
            </a:r>
            <a:r>
              <a:rPr lang="sr-Cyrl-RS" dirty="0" smtClean="0"/>
              <a:t>нашој</a:t>
            </a:r>
            <a:r>
              <a:rPr lang="en-US" dirty="0" smtClean="0"/>
              <a:t> </a:t>
            </a:r>
            <a:r>
              <a:rPr lang="sr-Cyrl-RS" dirty="0" smtClean="0"/>
              <a:t>земљи</a:t>
            </a:r>
            <a:r>
              <a:rPr lang="en-US" dirty="0" smtClean="0"/>
              <a:t>, </a:t>
            </a:r>
            <a:r>
              <a:rPr lang="sr-Cyrl-RS" dirty="0" smtClean="0"/>
              <a:t>као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великом</a:t>
            </a:r>
            <a:r>
              <a:rPr lang="en-US" dirty="0" smtClean="0"/>
              <a:t> </a:t>
            </a:r>
            <a:r>
              <a:rPr lang="sr-Cyrl-RS" dirty="0" smtClean="0"/>
              <a:t>броју</a:t>
            </a:r>
            <a:r>
              <a:rPr lang="en-US" dirty="0" smtClean="0"/>
              <a:t> </a:t>
            </a:r>
            <a:r>
              <a:rPr lang="sr-Cyrl-RS" dirty="0" smtClean="0"/>
              <a:t>земаља</a:t>
            </a:r>
            <a:r>
              <a:rPr lang="en-US" dirty="0" smtClean="0"/>
              <a:t> </a:t>
            </a:r>
            <a:r>
              <a:rPr lang="sr-Cyrl-RS" dirty="0" smtClean="0"/>
              <a:t>света</a:t>
            </a:r>
            <a:r>
              <a:rPr lang="en-US" dirty="0" smtClean="0"/>
              <a:t>,</a:t>
            </a:r>
            <a:r>
              <a:rPr lang="sr-Latn-CS" dirty="0" smtClean="0"/>
              <a:t> </a:t>
            </a:r>
            <a:r>
              <a:rPr lang="sr-Cyrl-RS" dirty="0" smtClean="0"/>
              <a:t>биљни</a:t>
            </a:r>
            <a:r>
              <a:rPr lang="en-US" dirty="0" smtClean="0"/>
              <a:t> </a:t>
            </a:r>
            <a:r>
              <a:rPr lang="sr-Cyrl-RS" dirty="0" smtClean="0"/>
              <a:t>лекови</a:t>
            </a:r>
            <a:r>
              <a:rPr lang="en-US" dirty="0" smtClean="0"/>
              <a:t> </a:t>
            </a:r>
            <a:r>
              <a:rPr lang="sr-Cyrl-RS" dirty="0" smtClean="0"/>
              <a:t>издају</a:t>
            </a:r>
            <a:r>
              <a:rPr lang="en-US" dirty="0" smtClean="0"/>
              <a:t> </a:t>
            </a:r>
            <a:r>
              <a:rPr lang="sr-Cyrl-RS" dirty="0" smtClean="0"/>
              <a:t>без</a:t>
            </a:r>
            <a:r>
              <a:rPr lang="en-US" dirty="0" smtClean="0"/>
              <a:t> </a:t>
            </a:r>
            <a:r>
              <a:rPr lang="sr-Cyrl-RS" dirty="0" smtClean="0"/>
              <a:t>рецепта</a:t>
            </a:r>
            <a:r>
              <a:rPr lang="en-US" dirty="0" smtClean="0"/>
              <a:t> (</a:t>
            </a:r>
            <a:r>
              <a:rPr lang="sr-Cyrl-RS" dirty="0" smtClean="0"/>
              <a:t>ОТЦ</a:t>
            </a:r>
            <a:r>
              <a:rPr lang="en-US" dirty="0" smtClean="0"/>
              <a:t>; </a:t>
            </a:r>
            <a:r>
              <a:rPr lang="sr-Cyrl-RS" dirty="0" smtClean="0"/>
              <a:t>енгл</a:t>
            </a:r>
            <a:r>
              <a:rPr lang="en-US" dirty="0" smtClean="0"/>
              <a:t>. </a:t>
            </a:r>
            <a:r>
              <a:rPr lang="sr-Latn-CS" dirty="0" smtClean="0"/>
              <a:t>“</a:t>
            </a:r>
            <a:r>
              <a:rPr lang="en-US" i="1" dirty="0" smtClean="0"/>
              <a:t>Over </a:t>
            </a:r>
            <a:r>
              <a:rPr lang="en-US" i="1" dirty="0" err="1" smtClean="0"/>
              <a:t>Th</a:t>
            </a:r>
            <a:r>
              <a:rPr lang="sr-Cyrl-RS" i="1" dirty="0" smtClean="0"/>
              <a:t>е</a:t>
            </a:r>
            <a:r>
              <a:rPr lang="en-US" i="1" dirty="0" smtClean="0"/>
              <a:t> Count</a:t>
            </a:r>
            <a:r>
              <a:rPr lang="sr-Cyrl-RS" i="1" dirty="0" smtClean="0"/>
              <a:t>е</a:t>
            </a:r>
            <a:r>
              <a:rPr lang="sr-Latn-RS" i="1" dirty="0" smtClean="0"/>
              <a:t>r</a:t>
            </a:r>
            <a:r>
              <a:rPr lang="sr-Latn-CS" dirty="0" smtClean="0"/>
              <a:t>”</a:t>
            </a:r>
            <a:r>
              <a:rPr lang="en-US" dirty="0" smtClean="0"/>
              <a:t>)</a:t>
            </a:r>
            <a:r>
              <a:rPr lang="sr-Cyrl-RS" dirty="0" smtClean="0"/>
              <a:t>.</a:t>
            </a:r>
            <a:r>
              <a:rPr lang="en-US" dirty="0" smtClean="0"/>
              <a:t> </a:t>
            </a:r>
            <a:r>
              <a:rPr lang="sr-Cyrl-RS" dirty="0" smtClean="0"/>
              <a:t>Користе</a:t>
            </a:r>
            <a:r>
              <a:rPr lang="en-US" dirty="0" smtClean="0"/>
              <a:t> </a:t>
            </a:r>
            <a:r>
              <a:rPr lang="sr-Cyrl-RS" dirty="0" smtClean="0"/>
              <a:t>се претежно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самомедикацију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то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основу</a:t>
            </a:r>
            <a:r>
              <a:rPr lang="en-US" dirty="0" smtClean="0"/>
              <a:t> </a:t>
            </a:r>
            <a:r>
              <a:rPr lang="sr-Cyrl-RS" dirty="0" smtClean="0"/>
              <a:t>одлуке</a:t>
            </a:r>
            <a:r>
              <a:rPr lang="en-US" dirty="0" smtClean="0"/>
              <a:t> </a:t>
            </a:r>
            <a:r>
              <a:rPr lang="sr-Cyrl-RS" dirty="0" smtClean="0"/>
              <a:t>пацијента</a:t>
            </a:r>
            <a:r>
              <a:rPr lang="en-US" dirty="0" smtClean="0"/>
              <a:t>, </a:t>
            </a:r>
            <a:r>
              <a:rPr lang="sr-Cyrl-RS" dirty="0" smtClean="0"/>
              <a:t>без</a:t>
            </a:r>
            <a:r>
              <a:rPr lang="en-US" dirty="0" smtClean="0"/>
              <a:t> </a:t>
            </a:r>
            <a:r>
              <a:rPr lang="sr-Cyrl-RS" dirty="0" smtClean="0"/>
              <a:t>учешћа</a:t>
            </a:r>
            <a:r>
              <a:rPr lang="en-US" dirty="0" smtClean="0"/>
              <a:t> </a:t>
            </a:r>
            <a:r>
              <a:rPr lang="sr-Cyrl-RS" dirty="0" smtClean="0"/>
              <a:t>медицинских</a:t>
            </a:r>
            <a:r>
              <a:rPr lang="en-US" dirty="0" smtClean="0"/>
              <a:t> </a:t>
            </a:r>
            <a:r>
              <a:rPr lang="sr-Cyrl-RS" dirty="0" smtClean="0"/>
              <a:t>стручњака</a:t>
            </a:r>
            <a:r>
              <a:rPr lang="en-US" dirty="0" smtClean="0"/>
              <a:t> (</a:t>
            </a:r>
            <a:r>
              <a:rPr lang="sr-Cyrl-RS" dirty="0" smtClean="0"/>
              <a:t>лекара</a:t>
            </a:r>
            <a:r>
              <a:rPr lang="en-US" dirty="0" smtClean="0"/>
              <a:t>, </a:t>
            </a:r>
            <a:r>
              <a:rPr lang="sr-Cyrl-RS" dirty="0" smtClean="0"/>
              <a:t>фармацеута</a:t>
            </a:r>
            <a:r>
              <a:rPr lang="en-US" dirty="0" smtClean="0"/>
              <a:t>, </a:t>
            </a:r>
            <a:r>
              <a:rPr lang="sr-Cyrl-RS" dirty="0" smtClean="0"/>
              <a:t>стоматолога</a:t>
            </a:r>
            <a:r>
              <a:rPr lang="en-US" dirty="0" smtClean="0"/>
              <a:t>); </a:t>
            </a:r>
            <a:r>
              <a:rPr lang="sr-Cyrl-RS" dirty="0" smtClean="0"/>
              <a:t>и то самостално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комбинацији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синтетским</a:t>
            </a:r>
            <a:r>
              <a:rPr lang="en-US" dirty="0" smtClean="0"/>
              <a:t> </a:t>
            </a:r>
            <a:r>
              <a:rPr lang="sr-Cyrl-RS" dirty="0" smtClean="0"/>
              <a:t>лековима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475656" y="188640"/>
            <a:ext cx="5904656" cy="1080120"/>
            <a:chOff x="1187624" y="260648"/>
            <a:chExt cx="5904656" cy="1080120"/>
          </a:xfrm>
        </p:grpSpPr>
        <p:pic>
          <p:nvPicPr>
            <p:cNvPr id="5" name="Picture 4" descr="slika fakulteta.jpg"/>
            <p:cNvPicPr>
              <a:picLocks noChangeAspect="1"/>
            </p:cNvPicPr>
            <p:nvPr/>
          </p:nvPicPr>
          <p:blipFill>
            <a:blip r:embed="rId3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sr-Cyrl-RS" dirty="0" smtClean="0"/>
              <a:t>Храна и Антикоагуланси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>
            <a:noAutofit/>
          </a:bodyPr>
          <a:lstStyle/>
          <a:p>
            <a:pPr fontAlgn="t">
              <a:buNone/>
            </a:pPr>
            <a:r>
              <a:rPr lang="sr-Cyrl-RS" b="1" dirty="0" smtClean="0"/>
              <a:t>¿?</a:t>
            </a:r>
            <a:r>
              <a:rPr lang="sr-Cyrl-RS" b="1" dirty="0" smtClean="0">
                <a:solidFill>
                  <a:srgbClr val="92D050"/>
                </a:solidFill>
              </a:rPr>
              <a:t> </a:t>
            </a:r>
            <a:r>
              <a:rPr lang="sr-Cyrl-R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Храна смањује или појачава ефекат антикоагуланаса</a:t>
            </a:r>
          </a:p>
          <a:p>
            <a:pPr fontAlgn="t">
              <a:buNone/>
            </a:pPr>
            <a:endParaRPr lang="en-US" dirty="0" smtClean="0"/>
          </a:p>
          <a:p>
            <a:pPr fontAlgn="t">
              <a:buNone/>
            </a:pPr>
            <a:r>
              <a:rPr lang="sr-Cyrl-RS" dirty="0" smtClean="0"/>
              <a:t>↓</a:t>
            </a:r>
            <a:r>
              <a:rPr lang="sr-Cyrl-RS" dirty="0" smtClean="0">
                <a:solidFill>
                  <a:srgbClr val="92D050"/>
                </a:solidFill>
              </a:rPr>
              <a:t>  </a:t>
            </a:r>
            <a:r>
              <a:rPr lang="sr-Cyrl-RS" dirty="0" smtClean="0"/>
              <a:t>Зелено</a:t>
            </a:r>
            <a:r>
              <a:rPr lang="sr-Latn-CS" dirty="0" smtClean="0"/>
              <a:t> </a:t>
            </a:r>
            <a:r>
              <a:rPr lang="sr-Cyrl-RS" dirty="0" smtClean="0"/>
              <a:t>поврће</a:t>
            </a:r>
            <a:r>
              <a:rPr lang="sr-Latn-CS" dirty="0" smtClean="0"/>
              <a:t> </a:t>
            </a:r>
            <a:r>
              <a:rPr lang="sr-Cyrl-RS" dirty="0" smtClean="0"/>
              <a:t>богато</a:t>
            </a:r>
            <a:r>
              <a:rPr lang="sr-Latn-CS" dirty="0" smtClean="0"/>
              <a:t> </a:t>
            </a:r>
            <a:r>
              <a:rPr lang="sr-Cyrl-RS" dirty="0" smtClean="0"/>
              <a:t>витамином</a:t>
            </a:r>
            <a:r>
              <a:rPr lang="sr-Latn-CS" dirty="0" smtClean="0"/>
              <a:t> </a:t>
            </a:r>
            <a:r>
              <a:rPr lang="sr-Cyrl-RS" dirty="0" smtClean="0"/>
              <a:t>К</a:t>
            </a:r>
            <a:r>
              <a:rPr lang="sr-Latn-CS" dirty="0" smtClean="0"/>
              <a:t> </a:t>
            </a:r>
            <a:r>
              <a:rPr lang="sr-Cyrl-RS" dirty="0" smtClean="0"/>
              <a:t>(спанаћ, броколи, зелена салата, зелени парадајз, авокадо), џигерица, јела са роштиља умањују ефекат варфарина.</a:t>
            </a:r>
          </a:p>
          <a:p>
            <a:pPr fontAlgn="t">
              <a:buNone/>
            </a:pPr>
            <a:endParaRPr lang="sr-Cyrl-RS" dirty="0" smtClean="0"/>
          </a:p>
          <a:p>
            <a:pPr fontAlgn="t">
              <a:buNone/>
            </a:pPr>
            <a:endParaRPr lang="sr-Cyrl-RS" dirty="0" smtClean="0"/>
          </a:p>
          <a:p>
            <a:pPr>
              <a:buNone/>
            </a:pPr>
            <a:r>
              <a:rPr lang="sr-Cyrl-RS" dirty="0" smtClean="0"/>
              <a:t>↑</a:t>
            </a:r>
            <a:r>
              <a:rPr lang="sr-Cyrl-RS" dirty="0" smtClean="0">
                <a:solidFill>
                  <a:srgbClr val="92D050"/>
                </a:solidFill>
              </a:rPr>
              <a:t> </a:t>
            </a:r>
            <a:r>
              <a:rPr lang="ru-RU" dirty="0" smtClean="0"/>
              <a:t>Хипопротеинс</a:t>
            </a:r>
            <a:r>
              <a:rPr lang="en-US" dirty="0" smtClean="0"/>
              <a:t>к</a:t>
            </a:r>
            <a:r>
              <a:rPr lang="ru-RU" dirty="0" smtClean="0"/>
              <a:t>а дијета, шаргарепа и целер  потенцирају дејство варфарина.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7" name="Picture 6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29600" cy="1143000"/>
          </a:xfrm>
        </p:spPr>
        <p:txBody>
          <a:bodyPr/>
          <a:lstStyle/>
          <a:p>
            <a:r>
              <a:rPr lang="sr-Cyrl-RS" dirty="0" smtClean="0"/>
              <a:t>Дијететски суплементи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dirty="0" smtClean="0"/>
              <a:t>Препарати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бази</a:t>
            </a:r>
            <a:r>
              <a:rPr lang="en-US" dirty="0" smtClean="0"/>
              <a:t> </a:t>
            </a:r>
            <a:r>
              <a:rPr lang="sr-Cyrl-RS" dirty="0" smtClean="0"/>
              <a:t>биља</a:t>
            </a:r>
            <a:r>
              <a:rPr lang="en-US" dirty="0" smtClean="0"/>
              <a:t> </a:t>
            </a:r>
            <a:r>
              <a:rPr lang="sr-Cyrl-RS" dirty="0" smtClean="0"/>
              <a:t>могу</a:t>
            </a:r>
            <a:r>
              <a:rPr lang="en-US" dirty="0" smtClean="0"/>
              <a:t> </a:t>
            </a:r>
            <a:r>
              <a:rPr lang="sr-Cyrl-RS" dirty="0" smtClean="0"/>
              <a:t>да</a:t>
            </a:r>
            <a:r>
              <a:rPr lang="en-US" dirty="0" smtClean="0"/>
              <a:t> </a:t>
            </a:r>
            <a:r>
              <a:rPr lang="sr-Cyrl-RS" dirty="0" smtClean="0"/>
              <a:t>садрже</a:t>
            </a:r>
            <a:r>
              <a:rPr lang="en-US" dirty="0" smtClean="0"/>
              <a:t> </a:t>
            </a:r>
            <a:r>
              <a:rPr lang="sr-Cyrl-RS" dirty="0" smtClean="0"/>
              <a:t>једну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више</a:t>
            </a:r>
            <a:r>
              <a:rPr lang="en-US" dirty="0" smtClean="0"/>
              <a:t> </a:t>
            </a:r>
            <a:r>
              <a:rPr lang="sr-Cyrl-RS" dirty="0" smtClean="0"/>
              <a:t>биљака</a:t>
            </a:r>
            <a:r>
              <a:rPr lang="en-US" dirty="0" smtClean="0"/>
              <a:t>, </a:t>
            </a:r>
            <a:r>
              <a:rPr lang="sr-Cyrl-RS" dirty="0" smtClean="0"/>
              <a:t>што</a:t>
            </a:r>
            <a:r>
              <a:rPr lang="en-US" dirty="0" smtClean="0"/>
              <a:t> </a:t>
            </a:r>
            <a:r>
              <a:rPr lang="sr-Cyrl-RS" dirty="0" smtClean="0"/>
              <a:t>повећава</a:t>
            </a:r>
            <a:r>
              <a:rPr lang="en-US" dirty="0" smtClean="0"/>
              <a:t> </a:t>
            </a:r>
            <a:r>
              <a:rPr lang="sr-Cyrl-RS" dirty="0" smtClean="0"/>
              <a:t>могућност</a:t>
            </a:r>
            <a:r>
              <a:rPr lang="en-US" dirty="0" smtClean="0"/>
              <a:t> </a:t>
            </a:r>
            <a:r>
              <a:rPr lang="sr-Cyrl-RS" dirty="0" smtClean="0"/>
              <a:t>интеракција</a:t>
            </a:r>
            <a:r>
              <a:rPr lang="en-US" dirty="0" smtClean="0"/>
              <a:t> </a:t>
            </a:r>
            <a:r>
              <a:rPr lang="sr-Cyrl-RS" dirty="0" smtClean="0"/>
              <a:t>ако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уносе</a:t>
            </a:r>
            <a:r>
              <a:rPr lang="sr-Latn-CS" dirty="0" smtClean="0"/>
              <a:t> </a:t>
            </a:r>
            <a:r>
              <a:rPr lang="sr-Cyrl-RS" dirty="0" smtClean="0"/>
              <a:t>заједно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неким</a:t>
            </a:r>
            <a:r>
              <a:rPr lang="en-US" dirty="0" smtClean="0"/>
              <a:t> </a:t>
            </a:r>
            <a:r>
              <a:rPr lang="sr-Cyrl-RS" dirty="0" smtClean="0"/>
              <a:t>лековима</a:t>
            </a:r>
            <a:r>
              <a:rPr lang="en-US" dirty="0" smtClean="0"/>
              <a:t>. </a:t>
            </a:r>
            <a:endParaRPr lang="sr-Latn-CS" dirty="0" smtClean="0"/>
          </a:p>
          <a:p>
            <a:pPr>
              <a:defRPr/>
            </a:pPr>
            <a:r>
              <a:rPr lang="sr-Cyrl-RS" dirty="0" smtClean="0"/>
              <a:t>Чак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ако</a:t>
            </a:r>
            <a:r>
              <a:rPr lang="en-US" dirty="0" smtClean="0"/>
              <a:t> </a:t>
            </a:r>
            <a:r>
              <a:rPr lang="sr-Cyrl-RS" dirty="0" smtClean="0"/>
              <a:t>садрже</a:t>
            </a:r>
            <a:r>
              <a:rPr lang="en-US" dirty="0" smtClean="0"/>
              <a:t> </a:t>
            </a:r>
            <a:r>
              <a:rPr lang="sr-Cyrl-RS" dirty="0" smtClean="0"/>
              <a:t>једну</a:t>
            </a:r>
            <a:r>
              <a:rPr lang="en-US" dirty="0" smtClean="0"/>
              <a:t> </a:t>
            </a:r>
            <a:r>
              <a:rPr lang="sr-Cyrl-RS" dirty="0" smtClean="0"/>
              <a:t>биљку</a:t>
            </a:r>
            <a:r>
              <a:rPr lang="en-US" dirty="0" smtClean="0"/>
              <a:t>, </a:t>
            </a:r>
            <a:r>
              <a:rPr lang="sr-Cyrl-RS" dirty="0" smtClean="0"/>
              <a:t>она</a:t>
            </a:r>
            <a:r>
              <a:rPr lang="en-US" dirty="0" smtClean="0"/>
              <a:t> </a:t>
            </a:r>
            <a:r>
              <a:rPr lang="sr-Cyrl-RS" dirty="0" smtClean="0"/>
              <a:t>може</a:t>
            </a:r>
            <a:r>
              <a:rPr lang="en-US" dirty="0" smtClean="0"/>
              <a:t> </a:t>
            </a:r>
            <a:r>
              <a:rPr lang="sr-Cyrl-RS" dirty="0" smtClean="0"/>
              <a:t>имати</a:t>
            </a:r>
            <a:r>
              <a:rPr lang="en-US" dirty="0" smtClean="0"/>
              <a:t> </a:t>
            </a:r>
            <a:r>
              <a:rPr lang="sr-Cyrl-RS" dirty="0" smtClean="0"/>
              <a:t>више</a:t>
            </a:r>
            <a:r>
              <a:rPr lang="en-US" dirty="0" smtClean="0"/>
              <a:t> </a:t>
            </a:r>
            <a:r>
              <a:rPr lang="sr-Cyrl-RS" dirty="0" smtClean="0"/>
              <a:t>активних</a:t>
            </a:r>
            <a:r>
              <a:rPr lang="en-US" dirty="0" smtClean="0"/>
              <a:t> </a:t>
            </a:r>
            <a:r>
              <a:rPr lang="sr-Cyrl-RS" dirty="0" smtClean="0"/>
              <a:t>компонената</a:t>
            </a:r>
            <a:r>
              <a:rPr lang="en-US" dirty="0" smtClean="0"/>
              <a:t>, 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sr-Cyrl-RS" dirty="0" smtClean="0"/>
              <a:t>тако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већу</a:t>
            </a:r>
            <a:r>
              <a:rPr lang="en-US" dirty="0" smtClean="0"/>
              <a:t> </a:t>
            </a:r>
            <a:r>
              <a:rPr lang="sr-Cyrl-RS" dirty="0" smtClean="0"/>
              <a:t>вероватноћу</a:t>
            </a:r>
            <a:r>
              <a:rPr lang="en-US" dirty="0" smtClean="0"/>
              <a:t> </a:t>
            </a:r>
            <a:r>
              <a:rPr lang="sr-Cyrl-RS" dirty="0" smtClean="0"/>
              <a:t>да</a:t>
            </a:r>
            <a:r>
              <a:rPr lang="en-US" dirty="0" smtClean="0"/>
              <a:t> </a:t>
            </a:r>
            <a:r>
              <a:rPr lang="sr-Cyrl-RS" dirty="0" smtClean="0"/>
              <a:t>ступи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интеракције</a:t>
            </a:r>
            <a:r>
              <a:rPr lang="en-US" dirty="0" smtClean="0"/>
              <a:t> </a:t>
            </a:r>
            <a:r>
              <a:rPr lang="sr-Cyrl-RS" dirty="0" smtClean="0"/>
              <a:t>са</a:t>
            </a:r>
            <a:r>
              <a:rPr lang="en-US" dirty="0" smtClean="0"/>
              <a:t> </a:t>
            </a:r>
            <a:r>
              <a:rPr lang="sr-Cyrl-RS" dirty="0" smtClean="0"/>
              <a:t>леком.</a:t>
            </a:r>
            <a:endParaRPr lang="sr-Latn-CS" dirty="0" smtClean="0"/>
          </a:p>
          <a:p>
            <a:pPr>
              <a:defRPr/>
            </a:pPr>
            <a:r>
              <a:rPr lang="sr-Cyrl-RS" dirty="0" smtClean="0"/>
              <a:t>Лек</a:t>
            </a:r>
            <a:r>
              <a:rPr lang="sr-Latn-CS" dirty="0" smtClean="0"/>
              <a:t>,</a:t>
            </a:r>
            <a:r>
              <a:rPr lang="en-US" dirty="0" smtClean="0"/>
              <a:t> </a:t>
            </a:r>
            <a:r>
              <a:rPr lang="sr-Cyrl-RS" dirty="0" smtClean="0"/>
              <a:t>храна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лековито</a:t>
            </a:r>
            <a:r>
              <a:rPr lang="en-US" dirty="0" smtClean="0"/>
              <a:t> </a:t>
            </a:r>
            <a:r>
              <a:rPr lang="sr-Cyrl-RS" dirty="0" smtClean="0"/>
              <a:t>биље</a:t>
            </a:r>
            <a:r>
              <a:rPr lang="sr-Latn-CS" dirty="0" smtClean="0"/>
              <a:t> </a:t>
            </a:r>
            <a:r>
              <a:rPr lang="sr-Cyrl-RS" dirty="0" smtClean="0"/>
              <a:t>узети</a:t>
            </a:r>
            <a:r>
              <a:rPr lang="sr-Latn-CS" dirty="0" smtClean="0"/>
              <a:t> </a:t>
            </a:r>
            <a:r>
              <a:rPr lang="en-US" i="1" dirty="0" smtClean="0"/>
              <a:t>per</a:t>
            </a:r>
            <a:r>
              <a:rPr lang="sr-Latn-CS" i="1" dirty="0" smtClean="0"/>
              <a:t> </a:t>
            </a:r>
            <a:r>
              <a:rPr lang="en-US" i="1" dirty="0" err="1" smtClean="0"/>
              <a:t>os</a:t>
            </a:r>
            <a:r>
              <a:rPr lang="sr-Latn-CS" dirty="0" smtClean="0"/>
              <a:t> </a:t>
            </a:r>
            <a:r>
              <a:rPr lang="sr-Cyrl-RS" dirty="0" smtClean="0"/>
              <a:t>путују</a:t>
            </a:r>
            <a:r>
              <a:rPr lang="en-US" dirty="0" smtClean="0"/>
              <a:t> </a:t>
            </a:r>
            <a:r>
              <a:rPr lang="sr-Cyrl-RS" dirty="0" smtClean="0"/>
              <a:t>кроз</a:t>
            </a:r>
            <a:r>
              <a:rPr lang="en-US" dirty="0" smtClean="0"/>
              <a:t> </a:t>
            </a:r>
            <a:r>
              <a:rPr lang="sr-Cyrl-RS" dirty="0" smtClean="0"/>
              <a:t>ГИТ</a:t>
            </a:r>
            <a:r>
              <a:rPr lang="sr-Latn-C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исти</a:t>
            </a:r>
            <a:r>
              <a:rPr lang="en-US" dirty="0" smtClean="0"/>
              <a:t> </a:t>
            </a:r>
            <a:r>
              <a:rPr lang="sr-Cyrl-RS" dirty="0" smtClean="0"/>
              <a:t>начин</a:t>
            </a:r>
            <a:r>
              <a:rPr lang="sr-Latn-CS" dirty="0" smtClean="0"/>
              <a:t>, </a:t>
            </a:r>
            <a:r>
              <a:rPr lang="sr-Cyrl-RS" dirty="0" smtClean="0"/>
              <a:t>прелазе</a:t>
            </a:r>
            <a:r>
              <a:rPr lang="sr-Latn-CS" dirty="0" smtClean="0"/>
              <a:t> </a:t>
            </a:r>
            <a:r>
              <a:rPr lang="sr-Cyrl-RS" dirty="0" smtClean="0"/>
              <a:t>у</a:t>
            </a:r>
            <a:r>
              <a:rPr lang="sr-Latn-CS" dirty="0" smtClean="0"/>
              <a:t> </a:t>
            </a:r>
            <a:r>
              <a:rPr lang="sr-Cyrl-RS" dirty="0" smtClean="0"/>
              <a:t>јетру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могу</a:t>
            </a:r>
            <a:r>
              <a:rPr lang="sr-Latn-CS" dirty="0" smtClean="0"/>
              <a:t> </a:t>
            </a:r>
            <a:r>
              <a:rPr lang="sr-Cyrl-RS" dirty="0" smtClean="0"/>
              <a:t>да</a:t>
            </a:r>
            <a:r>
              <a:rPr lang="sr-Latn-CS" dirty="0" smtClean="0"/>
              <a:t> </a:t>
            </a:r>
            <a:r>
              <a:rPr lang="sr-Cyrl-RS" dirty="0" smtClean="0"/>
              <a:t>трпе</a:t>
            </a:r>
            <a:r>
              <a:rPr lang="sr-Latn-CS" dirty="0" smtClean="0"/>
              <a:t> </a:t>
            </a:r>
            <a:r>
              <a:rPr lang="sr-Cyrl-RS" dirty="0" smtClean="0"/>
              <a:t>метаболизам</a:t>
            </a:r>
            <a:r>
              <a:rPr lang="sr-Latn-CS" dirty="0" smtClean="0"/>
              <a:t> </a:t>
            </a:r>
            <a:r>
              <a:rPr lang="sr-Cyrl-RS" dirty="0" smtClean="0"/>
              <a:t>првог</a:t>
            </a:r>
            <a:r>
              <a:rPr lang="sr-Latn-CS" dirty="0" smtClean="0"/>
              <a:t> </a:t>
            </a:r>
            <a:r>
              <a:rPr lang="sr-Cyrl-RS" dirty="0" smtClean="0"/>
              <a:t>проласка</a:t>
            </a:r>
            <a:r>
              <a:rPr lang="sr-Latn-CS" dirty="0" smtClean="0"/>
              <a:t> </a:t>
            </a:r>
            <a:r>
              <a:rPr lang="sr-Cyrl-RS" dirty="0" smtClean="0"/>
              <a:t>кроз</a:t>
            </a:r>
            <a:r>
              <a:rPr lang="sr-Latn-CS" dirty="0" smtClean="0"/>
              <a:t> </a:t>
            </a:r>
            <a:r>
              <a:rPr lang="sr-Cyrl-RS" dirty="0" smtClean="0"/>
              <a:t>јетру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да</a:t>
            </a:r>
            <a:r>
              <a:rPr lang="sr-Latn-CS" dirty="0" smtClean="0"/>
              <a:t> </a:t>
            </a:r>
            <a:r>
              <a:rPr lang="sr-Cyrl-RS" dirty="0" smtClean="0"/>
              <a:t>интерагују</a:t>
            </a:r>
            <a:r>
              <a:rPr lang="en-US" dirty="0" smtClean="0"/>
              <a:t>.</a:t>
            </a:r>
            <a:endParaRPr lang="sr-Latn-CS" dirty="0" smtClean="0"/>
          </a:p>
          <a:p>
            <a:pPr>
              <a:defRPr/>
            </a:pPr>
            <a:r>
              <a:rPr lang="sr-Cyrl-RS" dirty="0" smtClean="0"/>
              <a:t>Неки</a:t>
            </a:r>
            <a:r>
              <a:rPr lang="en-US" dirty="0" smtClean="0"/>
              <a:t> </a:t>
            </a:r>
            <a:r>
              <a:rPr lang="sr-Cyrl-RS" dirty="0" smtClean="0"/>
              <a:t>лекови</a:t>
            </a:r>
            <a:r>
              <a:rPr lang="en-US" dirty="0" smtClean="0"/>
              <a:t> </a:t>
            </a:r>
            <a:r>
              <a:rPr lang="sr-Cyrl-RS" dirty="0" smtClean="0"/>
              <a:t>ометају</a:t>
            </a:r>
            <a:r>
              <a:rPr lang="en-US" dirty="0" smtClean="0"/>
              <a:t> </a:t>
            </a:r>
            <a:r>
              <a:rPr lang="sr-Cyrl-RS" dirty="0" smtClean="0"/>
              <a:t>способност</a:t>
            </a:r>
            <a:r>
              <a:rPr lang="en-US" dirty="0" smtClean="0"/>
              <a:t> </a:t>
            </a:r>
            <a:r>
              <a:rPr lang="sr-Cyrl-RS" dirty="0" smtClean="0"/>
              <a:t>тела</a:t>
            </a:r>
            <a:r>
              <a:rPr lang="en-US" dirty="0" smtClean="0"/>
              <a:t> </a:t>
            </a:r>
            <a:r>
              <a:rPr lang="sr-Cyrl-RS" dirty="0" smtClean="0"/>
              <a:t>да</a:t>
            </a:r>
            <a:r>
              <a:rPr lang="en-US" dirty="0" smtClean="0"/>
              <a:t> </a:t>
            </a:r>
            <a:r>
              <a:rPr lang="sr-Cyrl-RS" dirty="0" smtClean="0"/>
              <a:t>апсорбује</a:t>
            </a:r>
            <a:r>
              <a:rPr lang="en-US" dirty="0" smtClean="0"/>
              <a:t> </a:t>
            </a:r>
            <a:r>
              <a:rPr lang="sr-Cyrl-RS" dirty="0" smtClean="0"/>
              <a:t>хранљиве</a:t>
            </a:r>
            <a:r>
              <a:rPr lang="en-US" dirty="0" smtClean="0"/>
              <a:t> </a:t>
            </a:r>
            <a:r>
              <a:rPr lang="sr-Cyrl-RS" dirty="0" smtClean="0"/>
              <a:t>материје</a:t>
            </a:r>
            <a:r>
              <a:rPr lang="sr-Latn-CS" dirty="0" smtClean="0"/>
              <a:t>, </a:t>
            </a:r>
            <a:r>
              <a:rPr lang="sr-Cyrl-RS" dirty="0" smtClean="0"/>
              <a:t>али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неке</a:t>
            </a:r>
            <a:r>
              <a:rPr lang="en-US" dirty="0" smtClean="0"/>
              <a:t> </a:t>
            </a:r>
            <a:r>
              <a:rPr lang="sr-Cyrl-RS" dirty="0" smtClean="0"/>
              <a:t>биљке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намирнице</a:t>
            </a:r>
            <a:r>
              <a:rPr lang="en-US" dirty="0" smtClean="0"/>
              <a:t> </a:t>
            </a:r>
            <a:r>
              <a:rPr lang="sr-Cyrl-RS" dirty="0" smtClean="0"/>
              <a:t>могу</a:t>
            </a:r>
            <a:r>
              <a:rPr lang="en-US" dirty="0" smtClean="0"/>
              <a:t> </a:t>
            </a:r>
            <a:r>
              <a:rPr lang="sr-Cyrl-RS" dirty="0" smtClean="0"/>
              <a:t>могу</a:t>
            </a:r>
            <a:r>
              <a:rPr lang="sr-Latn-CS" dirty="0" smtClean="0"/>
              <a:t> </a:t>
            </a:r>
            <a:r>
              <a:rPr lang="sr-Cyrl-RS" dirty="0" smtClean="0"/>
              <a:t>такође</a:t>
            </a:r>
            <a:r>
              <a:rPr lang="sr-Latn-CS" dirty="0" smtClean="0"/>
              <a:t> </a:t>
            </a:r>
            <a:r>
              <a:rPr lang="sr-Cyrl-RS" dirty="0" smtClean="0"/>
              <a:t>смањити</a:t>
            </a:r>
            <a:r>
              <a:rPr lang="en-US" dirty="0" smtClean="0"/>
              <a:t> </a:t>
            </a:r>
            <a:r>
              <a:rPr lang="sr-Cyrl-RS" dirty="0" smtClean="0"/>
              <a:t>или</a:t>
            </a:r>
            <a:r>
              <a:rPr lang="en-US" dirty="0" smtClean="0"/>
              <a:t> </a:t>
            </a:r>
            <a:r>
              <a:rPr lang="sr-Cyrl-RS" dirty="0" smtClean="0"/>
              <a:t>повећати</a:t>
            </a:r>
            <a:r>
              <a:rPr lang="en-US" dirty="0" smtClean="0"/>
              <a:t> </a:t>
            </a:r>
            <a:r>
              <a:rPr lang="sr-Cyrl-RS" dirty="0" smtClean="0"/>
              <a:t>утицај</a:t>
            </a:r>
            <a:r>
              <a:rPr lang="en-US" dirty="0" smtClean="0"/>
              <a:t> </a:t>
            </a:r>
            <a:r>
              <a:rPr lang="sr-Cyrl-RS" dirty="0" smtClean="0"/>
              <a:t>лека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475656" y="188640"/>
            <a:ext cx="5904656" cy="1080120"/>
            <a:chOff x="1187624" y="260648"/>
            <a:chExt cx="5904656" cy="1080120"/>
          </a:xfrm>
        </p:grpSpPr>
        <p:pic>
          <p:nvPicPr>
            <p:cNvPr id="5" name="Picture 4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494928"/>
          </a:xfrm>
        </p:spPr>
        <p:txBody>
          <a:bodyPr>
            <a:normAutofit fontScale="90000"/>
          </a:bodyPr>
          <a:lstStyle/>
          <a:p>
            <a:r>
              <a:rPr lang="en-US" altLang="sr-Latn-RS" dirty="0" err="1" smtClean="0">
                <a:cs typeface="Times New Roman" panose="02020603050405020304" pitchFamily="18" charset="0"/>
              </a:rPr>
              <a:t>Механизми</a:t>
            </a:r>
            <a:r>
              <a:rPr lang="en-US" altLang="sr-Latn-RS" dirty="0" smtClean="0"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cs typeface="Times New Roman" panose="02020603050405020304" pitchFamily="18" charset="0"/>
              </a:rPr>
              <a:t>интеракција</a:t>
            </a:r>
            <a:r>
              <a:rPr lang="en-US" altLang="sr-Latn-RS" dirty="0" smtClean="0"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cs typeface="Times New Roman" panose="02020603050405020304" pitchFamily="18" charset="0"/>
              </a:rPr>
              <a:t>дијететских</a:t>
            </a:r>
            <a:r>
              <a:rPr lang="en-US" altLang="sr-Latn-RS" dirty="0" smtClean="0">
                <a:cs typeface="Times New Roman" panose="02020603050405020304" pitchFamily="18" charset="0"/>
              </a:rPr>
              <a:t> </a:t>
            </a:r>
            <a:r>
              <a:rPr lang="en-US" altLang="sr-Latn-RS" dirty="0" err="1" smtClean="0">
                <a:cs typeface="Times New Roman" panose="02020603050405020304" pitchFamily="18" charset="0"/>
              </a:rPr>
              <a:t>суплемената</a:t>
            </a:r>
            <a:r>
              <a:rPr lang="en-US" altLang="sr-Latn-RS" dirty="0" smtClean="0">
                <a:cs typeface="Times New Roman" panose="02020603050405020304" pitchFamily="18" charset="0"/>
              </a:rPr>
              <a:t> и </a:t>
            </a:r>
            <a:r>
              <a:rPr lang="en-US" altLang="sr-Latn-RS" dirty="0" err="1" smtClean="0">
                <a:cs typeface="Times New Roman" panose="02020603050405020304" pitchFamily="18" charset="0"/>
              </a:rPr>
              <a:t>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38332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altLang="sr-Latn-RS" dirty="0" smtClean="0">
                <a:cs typeface="Times New Roman" panose="02020603050405020304" pitchFamily="18" charset="0"/>
              </a:rPr>
              <a:t> </a:t>
            </a:r>
            <a:r>
              <a:rPr lang="sr-Cyrl-CS" altLang="sr-Latn-RS" dirty="0" smtClean="0">
                <a:cs typeface="Times New Roman" panose="02020603050405020304" pitchFamily="18" charset="0"/>
              </a:rPr>
              <a:t>Фармакодинамски и фармакокинетски принципи као и код лек-лек интеракције</a:t>
            </a:r>
          </a:p>
          <a:p>
            <a:pPr>
              <a:spcAft>
                <a:spcPts val="600"/>
              </a:spcAft>
              <a:defRPr/>
            </a:pPr>
            <a:r>
              <a:rPr lang="sr-Cyrl-CS" altLang="sr-Latn-RS" dirty="0" smtClean="0">
                <a:cs typeface="Times New Roman" panose="02020603050405020304" pitchFamily="18" charset="0"/>
              </a:rPr>
              <a:t> Утицај на апсорпцију лекова као и других дијететских суплемената</a:t>
            </a:r>
          </a:p>
          <a:p>
            <a:pPr>
              <a:spcAft>
                <a:spcPts val="600"/>
              </a:spcAft>
              <a:defRPr/>
            </a:pPr>
            <a:r>
              <a:rPr lang="sr-Cyrl-CS" altLang="sr-Latn-RS" dirty="0" smtClean="0">
                <a:cs typeface="Times New Roman" panose="02020603050405020304" pitchFamily="18" charset="0"/>
              </a:rPr>
              <a:t> </a:t>
            </a:r>
            <a:r>
              <a:rPr lang="ru-RU" altLang="sr-Latn-RS" dirty="0" smtClean="0">
                <a:cs typeface="Times New Roman" panose="02020603050405020304" pitchFamily="18" charset="0"/>
              </a:rPr>
              <a:t>Утицај на промену волумена дистрибуције лекова </a:t>
            </a:r>
          </a:p>
          <a:p>
            <a:pPr>
              <a:spcAft>
                <a:spcPts val="600"/>
              </a:spcAft>
              <a:defRPr/>
            </a:pPr>
            <a:r>
              <a:rPr lang="ru-RU" altLang="sr-Latn-RS" dirty="0" smtClean="0">
                <a:cs typeface="Times New Roman" panose="02020603050405020304" pitchFamily="18" charset="0"/>
              </a:rPr>
              <a:t> Утицај на метаболизам лекова преко цитохрома П-450</a:t>
            </a:r>
          </a:p>
          <a:p>
            <a:pPr>
              <a:spcAft>
                <a:spcPts val="600"/>
              </a:spcAft>
              <a:defRPr/>
            </a:pPr>
            <a:r>
              <a:rPr lang="ru-RU" altLang="sr-Latn-RS" dirty="0" smtClean="0">
                <a:cs typeface="Times New Roman" panose="02020603050405020304" pitchFamily="18" charset="0"/>
              </a:rPr>
              <a:t> Утицај на екскрецију лекова</a:t>
            </a:r>
            <a:endParaRPr lang="en-US" altLang="sr-Latn-RS" dirty="0" smtClean="0"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475656" y="188640"/>
            <a:ext cx="5904656" cy="1080120"/>
            <a:chOff x="1187624" y="260648"/>
            <a:chExt cx="5904656" cy="1080120"/>
          </a:xfrm>
        </p:grpSpPr>
        <p:pic>
          <p:nvPicPr>
            <p:cNvPr id="5" name="Picture 4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ea typeface="Calibri" pitchFamily="34" charset="0"/>
                <a:cs typeface="Times New Roman" pitchFamily="18" charset="0"/>
              </a:rPr>
              <a:t>Гинко</a:t>
            </a:r>
            <a:r>
              <a:rPr lang="en-US" sz="27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sr-Cyrl-RS" sz="2700" dirty="0" smtClean="0">
                <a:ea typeface="Calibri" pitchFamily="34" charset="0"/>
                <a:cs typeface="Times New Roman" pitchFamily="18" charset="0"/>
              </a:rPr>
              <a:t>билоба</a:t>
            </a:r>
            <a:r>
              <a:rPr lang="en-US" sz="2700" dirty="0" smtClean="0">
                <a:ea typeface="Calibri" pitchFamily="34" charset="0"/>
                <a:cs typeface="Times New Roman" pitchFamily="18" charset="0"/>
              </a:rPr>
              <a:t> 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sr-Cyrl-CS" dirty="0" smtClean="0"/>
              <a:t>Ова биљка </a:t>
            </a:r>
            <a:r>
              <a:rPr lang="sr-Cyrl-RS" dirty="0" smtClean="0"/>
              <a:t>садржи</a:t>
            </a:r>
            <a:r>
              <a:rPr lang="en-US" dirty="0" smtClean="0"/>
              <a:t> </a:t>
            </a:r>
            <a:r>
              <a:rPr lang="sr-Cyrl-RS" dirty="0" smtClean="0"/>
              <a:t>фл</a:t>
            </a:r>
            <a:r>
              <a:rPr lang="en-US" dirty="0" smtClean="0"/>
              <a:t>a</a:t>
            </a:r>
            <a:r>
              <a:rPr lang="sr-Cyrl-RS" dirty="0" smtClean="0"/>
              <a:t>вон</a:t>
            </a:r>
            <a:r>
              <a:rPr lang="en-US" dirty="0" smtClean="0"/>
              <a:t>o</a:t>
            </a:r>
            <a:r>
              <a:rPr lang="sr-Cyrl-RS" dirty="0" smtClean="0"/>
              <a:t>иде</a:t>
            </a:r>
            <a:r>
              <a:rPr lang="en-US" dirty="0" smtClean="0"/>
              <a:t> </a:t>
            </a:r>
            <a:r>
              <a:rPr lang="sr-Cyrl-RS" dirty="0" err="1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т</a:t>
            </a:r>
            <a:r>
              <a:rPr lang="en-US" dirty="0" smtClean="0"/>
              <a:t>e</a:t>
            </a:r>
            <a:r>
              <a:rPr lang="sr-Cyrl-RS" dirty="0" smtClean="0"/>
              <a:t>рп</a:t>
            </a:r>
            <a:r>
              <a:rPr lang="en-US" dirty="0" smtClean="0"/>
              <a:t>e</a:t>
            </a:r>
            <a:r>
              <a:rPr lang="sr-Cyrl-RS" dirty="0" smtClean="0"/>
              <a:t>ноиде који имају повољан утицај на циркулацију, нарочито на нивоу ЦНС-а, тако да </a:t>
            </a:r>
            <a:r>
              <a:rPr lang="sr-Cyrl-CS" dirty="0" smtClean="0"/>
              <a:t>се користи у терапији Алцхајмерове болести, депресије. </a:t>
            </a:r>
          </a:p>
          <a:p>
            <a:r>
              <a:rPr lang="sr-Cyrl-CS" dirty="0" smtClean="0"/>
              <a:t>Гинко је један од најпродаванијих препарата за побољшање когнитивних функција.</a:t>
            </a:r>
            <a:endParaRPr lang="en-US" dirty="0" smtClean="0"/>
          </a:p>
          <a:p>
            <a:r>
              <a:rPr lang="sr-Cyrl-CS" dirty="0" smtClean="0"/>
              <a:t>Користи се и у терапији импотенције, дисфункције унутрашњег уха, стреса.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47664" y="0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/>
          </a:bodyPr>
          <a:lstStyle/>
          <a:p>
            <a:r>
              <a:rPr lang="sr-Cyrl-RS" dirty="0" smtClean="0">
                <a:ea typeface="Calibri" pitchFamily="34" charset="0"/>
                <a:cs typeface="Times New Roman" pitchFamily="18" charset="0"/>
              </a:rPr>
              <a:t>Гинко</a:t>
            </a:r>
            <a:r>
              <a:rPr lang="en-US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sr-Cyrl-RS" dirty="0" smtClean="0">
                <a:ea typeface="Calibri" pitchFamily="34" charset="0"/>
                <a:cs typeface="Times New Roman" pitchFamily="18" charset="0"/>
              </a:rPr>
              <a:t>билоба -</a:t>
            </a:r>
            <a:r>
              <a:rPr lang="sr-Latn-RS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sr-Cyrl-RS" dirty="0" smtClean="0">
                <a:ea typeface="Calibri" pitchFamily="34" charset="0"/>
                <a:cs typeface="Times New Roman" pitchFamily="18" charset="0"/>
              </a:rPr>
              <a:t>Интеракције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2276872"/>
          <a:ext cx="8352928" cy="3844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6338"/>
                <a:gridCol w="392659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Резултат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интеракције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Антикоагуланси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антигрегациони, 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НСАИЛ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Повећан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ризик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крварања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Инсулин, орални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антидијабетици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Хипогликемија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Тиазидни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диуретици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Хипотензија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Антидепресиви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Потенцирање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дејства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МАО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инхибитора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sr-Latn-C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ССРИ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Аминогликозиди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Повећана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ототоксичност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Силденафил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Повећан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ефекат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anchorCtr="1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Антиконвулзиви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Могућа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мања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ефикасност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Смањење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нефротоксичности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Циклоспорин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Смањење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нефротоксичности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циклоспорина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9525" horzOverflow="overflow"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547664" y="188640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/>
          <a:lstStyle/>
          <a:p>
            <a:r>
              <a:rPr lang="sr-Cyrl-RS" dirty="0" smtClean="0"/>
              <a:t>Кантарион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Latn-CS" dirty="0" smtClean="0"/>
              <a:t>Hypericum perforatum (</a:t>
            </a:r>
            <a:r>
              <a:rPr lang="sr-Cyrl-RS" dirty="0" smtClean="0"/>
              <a:t>кант</a:t>
            </a:r>
            <a:r>
              <a:rPr lang="sr-Latn-CS" dirty="0" smtClean="0"/>
              <a:t>a</a:t>
            </a:r>
            <a:r>
              <a:rPr lang="sr-Cyrl-RS" dirty="0" smtClean="0"/>
              <a:t>рион</a:t>
            </a:r>
            <a:r>
              <a:rPr lang="sr-Latn-CS" dirty="0" smtClean="0"/>
              <a:t>, </a:t>
            </a:r>
            <a:r>
              <a:rPr lang="sr-Cyrl-RS" dirty="0" smtClean="0"/>
              <a:t>г</a:t>
            </a:r>
            <a:r>
              <a:rPr lang="sr-Latn-CS" dirty="0" smtClean="0"/>
              <a:t>o</a:t>
            </a:r>
            <a:r>
              <a:rPr lang="sr-Cyrl-RS" dirty="0" smtClean="0"/>
              <a:t>спина</a:t>
            </a:r>
            <a:r>
              <a:rPr lang="sr-Latn-CS" dirty="0" smtClean="0"/>
              <a:t> </a:t>
            </a:r>
            <a:r>
              <a:rPr lang="sr-Cyrl-RS" dirty="0" smtClean="0"/>
              <a:t>тр</a:t>
            </a:r>
            <a:r>
              <a:rPr lang="sr-Latn-CS" dirty="0" smtClean="0"/>
              <a:t>a</a:t>
            </a:r>
            <a:r>
              <a:rPr lang="sr-Cyrl-RS" dirty="0" smtClean="0"/>
              <a:t>ва</a:t>
            </a:r>
            <a:r>
              <a:rPr lang="sr-Latn-CS" dirty="0" smtClean="0"/>
              <a:t>) </a:t>
            </a:r>
            <a:r>
              <a:rPr lang="sr-Cyrl-CS" dirty="0" smtClean="0"/>
              <a:t>се користи у облику оралних препарата као и препарата за вагиналну, ректалну и дермалну употребу. У облику оралних препарата користи се у терапији благе и умерене депресије, анксиозности, поремећаја спавања, код прехлада, херпеса, ХИВ инфекција.</a:t>
            </a:r>
            <a:endParaRPr lang="sr-Latn-CS" dirty="0" smtClean="0"/>
          </a:p>
          <a:p>
            <a:pPr>
              <a:defRPr/>
            </a:pPr>
            <a:r>
              <a:rPr lang="sr-Cyrl-RS" dirty="0" smtClean="0"/>
              <a:t>Активни</a:t>
            </a:r>
            <a:r>
              <a:rPr lang="sr-Latn-CS" dirty="0" smtClean="0"/>
              <a:t> </a:t>
            </a:r>
            <a:r>
              <a:rPr lang="sr-Cyrl-RS" dirty="0" smtClean="0"/>
              <a:t>принципи</a:t>
            </a:r>
            <a:r>
              <a:rPr lang="sr-Latn-CS" dirty="0" smtClean="0"/>
              <a:t> o</a:t>
            </a:r>
            <a:r>
              <a:rPr lang="sr-Cyrl-RS" dirty="0" smtClean="0"/>
              <a:t>ве</a:t>
            </a:r>
            <a:r>
              <a:rPr lang="sr-Latn-CS" dirty="0" smtClean="0"/>
              <a:t> </a:t>
            </a:r>
            <a:r>
              <a:rPr lang="sr-Cyrl-RS" dirty="0" smtClean="0"/>
              <a:t>биљк</a:t>
            </a:r>
            <a:r>
              <a:rPr lang="sr-Latn-CS" dirty="0" smtClean="0"/>
              <a:t>e, </a:t>
            </a:r>
            <a:r>
              <a:rPr lang="sr-Cyrl-RS" dirty="0" smtClean="0"/>
              <a:t>хиперицин и хиперфорин индукују цитохром</a:t>
            </a:r>
            <a:r>
              <a:rPr lang="sr-Latn-CS" dirty="0" smtClean="0"/>
              <a:t> </a:t>
            </a:r>
            <a:r>
              <a:rPr lang="sr-Cyrl-RS" dirty="0" smtClean="0"/>
              <a:t>П</a:t>
            </a:r>
            <a:r>
              <a:rPr lang="sr-Latn-CS" dirty="0" smtClean="0"/>
              <a:t>450, </a:t>
            </a:r>
            <a:r>
              <a:rPr lang="sr-Cyrl-RS" dirty="0" smtClean="0"/>
              <a:t>и то Ц</a:t>
            </a:r>
            <a:r>
              <a:rPr lang="sr-Latn-CS" dirty="0" smtClean="0"/>
              <a:t>YP3</a:t>
            </a:r>
            <a:r>
              <a:rPr lang="sr-Cyrl-RS" dirty="0" smtClean="0"/>
              <a:t>А</a:t>
            </a:r>
            <a:r>
              <a:rPr lang="sr-Latn-CS" dirty="0" smtClean="0"/>
              <a:t>4, </a:t>
            </a:r>
            <a:r>
              <a:rPr lang="sr-Cyrl-RS" dirty="0" smtClean="0"/>
              <a:t>који учествује у метаболизму бројних лекова</a:t>
            </a:r>
            <a:r>
              <a:rPr lang="sr-Latn-CS" dirty="0" smtClean="0"/>
              <a:t>. 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547664" y="332656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467600" cy="1143000"/>
          </a:xfrm>
        </p:spPr>
        <p:txBody>
          <a:bodyPr/>
          <a:lstStyle/>
          <a:p>
            <a:r>
              <a:rPr lang="sr-Cyrl-RS" dirty="0" smtClean="0"/>
              <a:t>Кантарион - Интеракције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1916832"/>
          <a:ext cx="8496944" cy="47340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48472"/>
                <a:gridCol w="424847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Резултат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интеракције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Ненуклеозидни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инхибитори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ХИВ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повратне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транскриптазе - 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делавирдин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ефавиренц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невирапин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Смањен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ниво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лека у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крви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могућ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губитак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ХИВ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супресије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Циклоспорин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такролимус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Смањен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ниво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крви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ризик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одбацивања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трансплантата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Варфарин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Смањен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антикоагулантни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учинак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пореба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повећањем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дозе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варфарина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Антиконвулзиви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карбамазепин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фенобарбитон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фенитоин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Смањен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ниво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лека у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крви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Орални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контрацептиви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Смањен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ниво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лека у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крви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уз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могуће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смањење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контрацептивног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учинка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ССРИ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циталопрам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флуоксетин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sr-Latn-C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флувоксамин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пароксетин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серталин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нефазодон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Појачање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серотонергичког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учинка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уз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могућност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нуспојава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Триптани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суматриптан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ризатриптан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золмитриптан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Појачање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серотонергичког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учинка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уз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повећање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нуспојава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 horzOverflow="overflow"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547664" y="0"/>
            <a:ext cx="5904656" cy="1080120"/>
            <a:chOff x="1187624" y="260648"/>
            <a:chExt cx="5904656" cy="1080120"/>
          </a:xfrm>
        </p:grpSpPr>
        <p:pic>
          <p:nvPicPr>
            <p:cNvPr id="6" name="Picture 5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563888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1613</TotalTime>
  <Words>2416</Words>
  <Application>Microsoft Office PowerPoint</Application>
  <PresentationFormat>On-screen Show (4:3)</PresentationFormat>
  <Paragraphs>323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Дијететски суплементи и могуће интеракције лек – дијететски суплемент и лек – храна</vt:lpstr>
      <vt:lpstr>Дијететски суплементи</vt:lpstr>
      <vt:lpstr>Дијететски суплементи</vt:lpstr>
      <vt:lpstr>Дијететски суплементи</vt:lpstr>
      <vt:lpstr>Механизми интеракција дијететских суплемената и лекова</vt:lpstr>
      <vt:lpstr>Гинко билоба </vt:lpstr>
      <vt:lpstr>Гинко билоба - Интеракције</vt:lpstr>
      <vt:lpstr>Кантарион</vt:lpstr>
      <vt:lpstr>Кантарион - Интеракције</vt:lpstr>
      <vt:lpstr>Бели лук</vt:lpstr>
      <vt:lpstr>Бели лук - Интеракције</vt:lpstr>
      <vt:lpstr>Ехинацеа</vt:lpstr>
      <vt:lpstr>Ехинацеа - Интеракције</vt:lpstr>
      <vt:lpstr>Алоја - Интеракције</vt:lpstr>
      <vt:lpstr>Закључци</vt:lpstr>
      <vt:lpstr>Закључци</vt:lpstr>
      <vt:lpstr>Интеракцијe лек-храна</vt:lpstr>
      <vt:lpstr>Slide 18</vt:lpstr>
      <vt:lpstr>Општа правила код употребе лекова</vt:lpstr>
      <vt:lpstr>Утицај хране на биорасположивост лекова</vt:lpstr>
      <vt:lpstr>Грејпфрут</vt:lpstr>
      <vt:lpstr>Slide 22</vt:lpstr>
      <vt:lpstr>Поморанџе, Јагоде, Малине</vt:lpstr>
      <vt:lpstr>Кафа, Црни чај, Кока-Кола, Енергетска пића</vt:lpstr>
      <vt:lpstr>Бибер, парадајз, ђумбир</vt:lpstr>
      <vt:lpstr>Алкохол</vt:lpstr>
      <vt:lpstr>Алкохол</vt:lpstr>
      <vt:lpstr>Алкохол</vt:lpstr>
      <vt:lpstr>Храна и Антидепресиви</vt:lpstr>
      <vt:lpstr>Храна и Антикоагуланси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Дијететски производи и могуће интеракције лек – дијететски производ и лек – храна</dc:title>
  <dc:creator>Isidora</dc:creator>
  <cp:lastModifiedBy>Maca</cp:lastModifiedBy>
  <cp:revision>16</cp:revision>
  <dcterms:created xsi:type="dcterms:W3CDTF">2017-01-24T08:50:30Z</dcterms:created>
  <dcterms:modified xsi:type="dcterms:W3CDTF">2019-01-29T13:37:33Z</dcterms:modified>
</cp:coreProperties>
</file>